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429" r:id="rId3"/>
    <p:sldId id="430" r:id="rId4"/>
    <p:sldId id="451" r:id="rId5"/>
    <p:sldId id="431" r:id="rId6"/>
    <p:sldId id="432" r:id="rId7"/>
    <p:sldId id="470" r:id="rId8"/>
    <p:sldId id="471" r:id="rId9"/>
    <p:sldId id="433" r:id="rId10"/>
    <p:sldId id="434" r:id="rId11"/>
    <p:sldId id="447" r:id="rId12"/>
    <p:sldId id="425" r:id="rId13"/>
    <p:sldId id="424" r:id="rId14"/>
    <p:sldId id="423" r:id="rId15"/>
    <p:sldId id="480" r:id="rId16"/>
    <p:sldId id="422" r:id="rId17"/>
    <p:sldId id="444" r:id="rId18"/>
    <p:sldId id="409" r:id="rId19"/>
    <p:sldId id="448" r:id="rId20"/>
    <p:sldId id="356" r:id="rId21"/>
    <p:sldId id="359" r:id="rId22"/>
    <p:sldId id="360" r:id="rId23"/>
    <p:sldId id="363" r:id="rId24"/>
    <p:sldId id="365" r:id="rId25"/>
    <p:sldId id="364" r:id="rId26"/>
    <p:sldId id="481" r:id="rId27"/>
    <p:sldId id="482" r:id="rId28"/>
    <p:sldId id="347" r:id="rId29"/>
    <p:sldId id="348" r:id="rId30"/>
    <p:sldId id="349" r:id="rId31"/>
    <p:sldId id="350" r:id="rId32"/>
    <p:sldId id="357" r:id="rId33"/>
    <p:sldId id="366" r:id="rId34"/>
    <p:sldId id="367" r:id="rId35"/>
    <p:sldId id="368" r:id="rId36"/>
    <p:sldId id="352" r:id="rId37"/>
    <p:sldId id="483" r:id="rId38"/>
    <p:sldId id="286" r:id="rId39"/>
    <p:sldId id="287" r:id="rId40"/>
    <p:sldId id="288" r:id="rId41"/>
    <p:sldId id="289" r:id="rId42"/>
    <p:sldId id="343" r:id="rId43"/>
    <p:sldId id="290" r:id="rId44"/>
    <p:sldId id="341" r:id="rId45"/>
    <p:sldId id="371" r:id="rId46"/>
    <p:sldId id="340" r:id="rId47"/>
    <p:sldId id="372" r:id="rId48"/>
    <p:sldId id="292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44" r:id="rId57"/>
    <p:sldId id="345" r:id="rId58"/>
    <p:sldId id="346" r:id="rId59"/>
    <p:sldId id="257" r:id="rId6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0" autoAdjust="0"/>
    <p:restoredTop sz="79901" autoAdjust="0"/>
  </p:normalViewPr>
  <p:slideViewPr>
    <p:cSldViewPr>
      <p:cViewPr varScale="1">
        <p:scale>
          <a:sx n="144" d="100"/>
          <a:sy n="144" d="100"/>
        </p:scale>
        <p:origin x="184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67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image" Target="../media/image51.emf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Relationship Id="rId9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2A21FC92-9321-4C62-9F19-F9891D88BE7F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083F53C9-20BD-45B3-90B7-FE28A8A05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3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1DC566-8D47-4573-BE37-AC422085209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The famous Muller-Lyer illusion; the point is that the horizontal bar has properties that come only from its membership in </a:t>
            </a:r>
          </a:p>
          <a:p>
            <a:pPr eaLnBrk="1" hangingPunct="1"/>
            <a:r>
              <a:rPr lang="en-US"/>
              <a:t>a group (it looks shorter in the lower picture, but is actually the same size) and that these properties can’t be discounted--- you can’t look at this figure and ignore the arrowheads and thereby make the two bars seem to be the same size.</a:t>
            </a:r>
          </a:p>
        </p:txBody>
      </p:sp>
    </p:spTree>
    <p:extLst>
      <p:ext uri="{BB962C8B-B14F-4D97-AF65-F5344CB8AC3E}">
        <p14:creationId xmlns:p14="http://schemas.microsoft.com/office/powerpoint/2010/main" val="1994997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4CF66DB-E4DD-FA40-A7F0-68DC8A093867}" type="slidenum">
              <a:rPr lang="en-US">
                <a:latin typeface="Calibri" charset="0"/>
              </a:rPr>
              <a:pPr eaLnBrk="1" hangingPunct="1"/>
              <a:t>58</a:t>
            </a:fld>
            <a:endParaRPr lang="en-US">
              <a:latin typeface="Calibri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3163" y="696913"/>
            <a:ext cx="4641850" cy="34813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327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In one experiment, children from rural Zambia were less susceptible to the illusion.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3210C-7693-4843-B1E9-16CD8ED3FA3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2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378C53-1B11-4642-BEC9-B4E1171918E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Some criteria that tend to cause tokens to be grouped.</a:t>
            </a:r>
          </a:p>
        </p:txBody>
      </p:sp>
    </p:spTree>
    <p:extLst>
      <p:ext uri="{BB962C8B-B14F-4D97-AF65-F5344CB8AC3E}">
        <p14:creationId xmlns:p14="http://schemas.microsoft.com/office/powerpoint/2010/main" val="291756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E3FEE-32F9-4B31-836B-06C6A9E564F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More such</a:t>
            </a:r>
          </a:p>
        </p:txBody>
      </p:sp>
    </p:spTree>
    <p:extLst>
      <p:ext uri="{BB962C8B-B14F-4D97-AF65-F5344CB8AC3E}">
        <p14:creationId xmlns:p14="http://schemas.microsoft.com/office/powerpoint/2010/main" val="186750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98389-6E3D-4732-9BF6-F7E494E2C08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3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F53C9-20BD-45B3-90B7-FE28A8A0589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0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F53C9-20BD-45B3-90B7-FE28A8A0589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6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Both regions are black, but if we also include position (x,y), then we could group the two into distinct segments; way to encode both similarity &amp; proximity.</a:t>
            </a:r>
          </a:p>
          <a:p>
            <a:endParaRPr lang="de-CH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22" indent="-274778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111" indent="-219822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55" indent="-219822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400" indent="-219822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8044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89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333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978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4D4B9B50-08E3-4FD7-88DB-5E58560F59DF}" type="slidenum">
              <a:rPr lang="de-CH" sz="1100" b="0">
                <a:solidFill>
                  <a:schemeClr val="tx1"/>
                </a:solidFill>
                <a:latin typeface="Times New Roman" pitchFamily="18" charset="0"/>
              </a:rPr>
              <a:pPr/>
              <a:t>53</a:t>
            </a:fld>
            <a:endParaRPr lang="de-CH" sz="1100" b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8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00099-45CB-49A8-831A-A9BFACC60D20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3A5D9-B46A-464F-A509-27D7BFA32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B29F3-8882-47C6-B806-7EC6F1669C5E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70A29-2472-4718-9BDE-69BD961F57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4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B7143-2944-4924-82A5-3B8AA3B9B5C5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08D90-F84B-44AE-AD03-5F0D067164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7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434BC-F1F3-4253-B5FC-7757FF0E8715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2DB91-86E4-4A0F-82D6-958DF2432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2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BBB85-710C-488E-BD28-A4326ED0DB51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2E10-D168-4A80-8DB5-FBB5FF806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4AA54-5CB7-43A6-AC34-C226764AD6C0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E2E87-D404-45DD-B45B-111282F08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B6543-6DE8-49EF-B90C-09E173BE5685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21F48-D346-4F71-8900-1838764A4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2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25B53E-DCC6-4252-A599-BE12201A7409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28C27-3DAD-4220-8F66-8203854363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9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F8325-FEB5-497D-B449-4F0FCE15D175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7F638-E97B-4BFD-AD2F-71EC9734D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9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D8ABF-E853-4BFC-8CC9-2DF7E67CDBC5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D24A4-4916-451B-8EE0-D35DD9CCD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2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ABC72-B6E3-4458-9365-A09E01982305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B0751-FAF1-41BE-8C4F-3C2B5EBBA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2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1BE31CC-8886-42F9-BEC0-95B40174ED34}" type="datetimeFigureOut">
              <a:rPr lang="en-US"/>
              <a:pPr>
                <a:defRPr/>
              </a:pPr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40BC6BE-AF76-4AFC-948E-58376E098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tom/10601_fall2012/slides/clustering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tom/10601_fall2012/slides/clustering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tom/10601_fall2012/slides/clustering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58.emf"/><Relationship Id="rId3" Type="http://schemas.openxmlformats.org/officeDocument/2006/relationships/oleObject" Target="../embeddings/oleObject6.bin"/><Relationship Id="rId21" Type="http://schemas.openxmlformats.org/officeDocument/2006/relationships/oleObject" Target="../embeddings/oleObject15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55.e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.emf"/><Relationship Id="rId20" Type="http://schemas.openxmlformats.org/officeDocument/2006/relationships/image" Target="../media/image59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52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54.e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51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56.emf"/><Relationship Id="rId22" Type="http://schemas.openxmlformats.org/officeDocument/2006/relationships/image" Target="../media/image6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54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61.e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emf"/><Relationship Id="rId20" Type="http://schemas.openxmlformats.org/officeDocument/2006/relationships/image" Target="../media/image53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60.e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51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62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K_Means_Example_Step_4.svg" TargetMode="External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hyperlink" Target="http://en.wikipedia.org/wiki/Image:K_Means_Example_Step_1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Image:K_Means_Example_Step_3.svg" TargetMode="External"/><Relationship Id="rId5" Type="http://schemas.openxmlformats.org/officeDocument/2006/relationships/image" Target="../media/image65.png"/><Relationship Id="rId10" Type="http://schemas.openxmlformats.org/officeDocument/2006/relationships/hyperlink" Target="http://home.dei.polimi.it/matteucc/Clustering/tutorial_html/AppletKM.html" TargetMode="External"/><Relationship Id="rId4" Type="http://schemas.openxmlformats.org/officeDocument/2006/relationships/hyperlink" Target="http://en.wikipedia.org/wiki/Image:K_Means_Example_Step_2.svg" TargetMode="External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Grouping and Segmentation</a:t>
            </a:r>
          </a:p>
        </p:txBody>
      </p:sp>
      <p:pic>
        <p:nvPicPr>
          <p:cNvPr id="5" name="Picture 2" descr="foti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8450"/>
            <a:ext cx="3048000" cy="390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95538"/>
            <a:ext cx="70199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2"/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From Steve Lehar: The Constructive Aspect of Visual Perception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Grouping involves global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13820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Gestalt cues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Good intuition and basic principles for grouping</a:t>
            </a:r>
          </a:p>
          <a:p>
            <a:pPr>
              <a:buFont typeface="Arial" charset="0"/>
              <a:buNone/>
            </a:pPr>
            <a:endParaRPr lang="en-US"/>
          </a:p>
          <a:p>
            <a:r>
              <a:rPr lang="en-US"/>
              <a:t>Basis for many ideas in segmentation and occlusion reasoning</a:t>
            </a:r>
          </a:p>
          <a:p>
            <a:endParaRPr lang="en-US"/>
          </a:p>
          <a:p>
            <a:r>
              <a:rPr lang="en-US"/>
              <a:t>Some (e.g., symmetry) are difficult to implement in practice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26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/>
              <a:t>	Goal: Group pixels into meaningful or perceptually similar regions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t="52000"/>
          <a:stretch>
            <a:fillRect/>
          </a:stretch>
        </p:blipFill>
        <p:spPr bwMode="auto">
          <a:xfrm>
            <a:off x="2057400" y="2743200"/>
            <a:ext cx="4999038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56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Segmentation for efficiency: “</a:t>
            </a:r>
            <a:r>
              <a:rPr lang="en-US" dirty="0" err="1"/>
              <a:t>superpixels</a:t>
            </a:r>
            <a:r>
              <a:rPr lang="en-US" dirty="0"/>
              <a:t>”</a:t>
            </a:r>
          </a:p>
        </p:txBody>
      </p:sp>
      <p:pic>
        <p:nvPicPr>
          <p:cNvPr id="23555" name="Picture 5" descr="Amtrak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Amtrak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28463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AutoShape 28"/>
          <p:cNvSpPr>
            <a:spLocks noChangeArrowheads="1"/>
          </p:cNvSpPr>
          <p:nvPr/>
        </p:nvSpPr>
        <p:spPr bwMode="auto">
          <a:xfrm>
            <a:off x="4191000" y="22860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Text Box 33"/>
          <p:cNvSpPr txBox="1">
            <a:spLocks noChangeArrowheads="1"/>
          </p:cNvSpPr>
          <p:nvPr/>
        </p:nvSpPr>
        <p:spPr bwMode="auto">
          <a:xfrm>
            <a:off x="4648200" y="3548063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[Felzenszwalb and Huttenlocher 2004]</a:t>
            </a: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38600"/>
            <a:ext cx="2349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97338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33"/>
          <p:cNvSpPr txBox="1">
            <a:spLocks noChangeArrowheads="1"/>
          </p:cNvSpPr>
          <p:nvPr/>
        </p:nvSpPr>
        <p:spPr bwMode="auto">
          <a:xfrm>
            <a:off x="0" y="65532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[Hoiem et al. 2005, Mori 2005]</a:t>
            </a:r>
          </a:p>
        </p:txBody>
      </p:sp>
      <p:sp>
        <p:nvSpPr>
          <p:cNvPr id="23562" name="Text Box 33"/>
          <p:cNvSpPr txBox="1">
            <a:spLocks noChangeArrowheads="1"/>
          </p:cNvSpPr>
          <p:nvPr/>
        </p:nvSpPr>
        <p:spPr bwMode="auto">
          <a:xfrm>
            <a:off x="5105400" y="6367463"/>
            <a:ext cx="205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[Shi and Malik 2001]</a:t>
            </a:r>
          </a:p>
        </p:txBody>
      </p:sp>
      <p:sp>
        <p:nvSpPr>
          <p:cNvPr id="23563" name="AutoShape 28"/>
          <p:cNvSpPr>
            <a:spLocks noChangeArrowheads="1"/>
          </p:cNvSpPr>
          <p:nvPr/>
        </p:nvSpPr>
        <p:spPr bwMode="auto">
          <a:xfrm>
            <a:off x="4191000" y="51054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4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 for feature support</a:t>
            </a:r>
          </a:p>
        </p:txBody>
      </p:sp>
      <p:pic>
        <p:nvPicPr>
          <p:cNvPr id="22531" name="Picture 13" descr="amtrak_patch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3" y="3854450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2" name="Text Box 14"/>
          <p:cNvSpPr txBox="1">
            <a:spLocks noChangeArrowheads="1"/>
          </p:cNvSpPr>
          <p:nvPr/>
        </p:nvSpPr>
        <p:spPr bwMode="auto">
          <a:xfrm>
            <a:off x="7207250" y="3438525"/>
            <a:ext cx="1936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sp>
        <p:nvSpPr>
          <p:cNvPr id="22533" name="Text Box 15"/>
          <p:cNvSpPr txBox="1">
            <a:spLocks noChangeArrowheads="1"/>
          </p:cNvSpPr>
          <p:nvPr/>
        </p:nvSpPr>
        <p:spPr bwMode="auto">
          <a:xfrm>
            <a:off x="228600" y="3425825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pic>
        <p:nvPicPr>
          <p:cNvPr id="22534" name="Picture 25" descr="amtrak_patch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881438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3" descr="Amtrak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5073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Rectangle 8"/>
          <p:cNvSpPr>
            <a:spLocks noChangeAspect="1" noChangeArrowheads="1"/>
          </p:cNvSpPr>
          <p:nvPr/>
        </p:nvSpPr>
        <p:spPr bwMode="auto">
          <a:xfrm>
            <a:off x="2590800" y="4381500"/>
            <a:ext cx="287338" cy="26511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spect="1" noChangeArrowheads="1"/>
          </p:cNvSpPr>
          <p:nvPr/>
        </p:nvSpPr>
        <p:spPr bwMode="auto">
          <a:xfrm>
            <a:off x="4467225" y="4114800"/>
            <a:ext cx="287338" cy="2857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9"/>
          <p:cNvSpPr>
            <a:spLocks/>
          </p:cNvSpPr>
          <p:nvPr/>
        </p:nvSpPr>
        <p:spPr bwMode="auto">
          <a:xfrm>
            <a:off x="2863850" y="2400300"/>
            <a:ext cx="4270375" cy="2333625"/>
          </a:xfrm>
          <a:custGeom>
            <a:avLst/>
            <a:gdLst>
              <a:gd name="T0" fmla="*/ 2147483647 w 2243"/>
              <a:gd name="T1" fmla="*/ 2147483647 h 1386"/>
              <a:gd name="T2" fmla="*/ 2147483647 w 2243"/>
              <a:gd name="T3" fmla="*/ 2147483647 h 1386"/>
              <a:gd name="T4" fmla="*/ 0 w 2243"/>
              <a:gd name="T5" fmla="*/ 2147483647 h 1386"/>
              <a:gd name="T6" fmla="*/ 0 w 2243"/>
              <a:gd name="T7" fmla="*/ 2147483647 h 1386"/>
              <a:gd name="T8" fmla="*/ 2147483647 w 2243"/>
              <a:gd name="T9" fmla="*/ 2147483647 h 1386"/>
              <a:gd name="T10" fmla="*/ 2147483647 w 2243"/>
              <a:gd name="T11" fmla="*/ 2147483647 h 1386"/>
              <a:gd name="T12" fmla="*/ 2147483647 w 2243"/>
              <a:gd name="T13" fmla="*/ 2147483647 h 1386"/>
              <a:gd name="T14" fmla="*/ 2147483647 w 2243"/>
              <a:gd name="T15" fmla="*/ 2147483647 h 1386"/>
              <a:gd name="T16" fmla="*/ 2147483647 w 2243"/>
              <a:gd name="T17" fmla="*/ 0 h 1386"/>
              <a:gd name="T18" fmla="*/ 2147483647 w 2243"/>
              <a:gd name="T19" fmla="*/ 2147483647 h 1386"/>
              <a:gd name="T20" fmla="*/ 2147483647 w 2243"/>
              <a:gd name="T21" fmla="*/ 2147483647 h 1386"/>
              <a:gd name="T22" fmla="*/ 2147483647 w 2243"/>
              <a:gd name="T23" fmla="*/ 2147483647 h 1386"/>
              <a:gd name="T24" fmla="*/ 2147483647 w 2243"/>
              <a:gd name="T25" fmla="*/ 2147483647 h 1386"/>
              <a:gd name="T26" fmla="*/ 2147483647 w 2243"/>
              <a:gd name="T27" fmla="*/ 2147483647 h 1386"/>
              <a:gd name="T28" fmla="*/ 2147483647 w 2243"/>
              <a:gd name="T29" fmla="*/ 2147483647 h 1386"/>
              <a:gd name="T30" fmla="*/ 2147483647 w 2243"/>
              <a:gd name="T31" fmla="*/ 2147483647 h 1386"/>
              <a:gd name="T32" fmla="*/ 2147483647 w 2243"/>
              <a:gd name="T33" fmla="*/ 2147483647 h 1386"/>
              <a:gd name="T34" fmla="*/ 2147483647 w 2243"/>
              <a:gd name="T35" fmla="*/ 2147483647 h 13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243"/>
              <a:gd name="T55" fmla="*/ 0 h 1386"/>
              <a:gd name="T56" fmla="*/ 2243 w 2243"/>
              <a:gd name="T57" fmla="*/ 1386 h 13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243" h="1386">
                <a:moveTo>
                  <a:pt x="70" y="1319"/>
                </a:moveTo>
                <a:lnTo>
                  <a:pt x="48" y="1277"/>
                </a:lnTo>
                <a:lnTo>
                  <a:pt x="0" y="1037"/>
                </a:lnTo>
                <a:lnTo>
                  <a:pt x="0" y="989"/>
                </a:lnTo>
                <a:lnTo>
                  <a:pt x="48" y="989"/>
                </a:lnTo>
                <a:lnTo>
                  <a:pt x="48" y="509"/>
                </a:lnTo>
                <a:lnTo>
                  <a:pt x="166" y="103"/>
                </a:lnTo>
                <a:lnTo>
                  <a:pt x="400" y="10"/>
                </a:lnTo>
                <a:lnTo>
                  <a:pt x="669" y="0"/>
                </a:lnTo>
                <a:lnTo>
                  <a:pt x="950" y="51"/>
                </a:lnTo>
                <a:lnTo>
                  <a:pt x="1693" y="717"/>
                </a:lnTo>
                <a:lnTo>
                  <a:pt x="1872" y="759"/>
                </a:lnTo>
                <a:lnTo>
                  <a:pt x="2243" y="797"/>
                </a:lnTo>
                <a:lnTo>
                  <a:pt x="2243" y="887"/>
                </a:lnTo>
                <a:lnTo>
                  <a:pt x="1776" y="941"/>
                </a:lnTo>
                <a:lnTo>
                  <a:pt x="717" y="1386"/>
                </a:lnTo>
                <a:lnTo>
                  <a:pt x="96" y="1373"/>
                </a:lnTo>
                <a:lnTo>
                  <a:pt x="70" y="1319"/>
                </a:lnTo>
                <a:close/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4"/>
          <p:cNvSpPr>
            <a:spLocks noChangeShapeType="1"/>
          </p:cNvSpPr>
          <p:nvPr/>
        </p:nvSpPr>
        <p:spPr bwMode="auto">
          <a:xfrm flipH="1">
            <a:off x="1716088" y="4502150"/>
            <a:ext cx="77311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6"/>
          <p:cNvSpPr>
            <a:spLocks noChangeShapeType="1"/>
          </p:cNvSpPr>
          <p:nvPr/>
        </p:nvSpPr>
        <p:spPr bwMode="auto">
          <a:xfrm>
            <a:off x="4930775" y="4268788"/>
            <a:ext cx="25431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2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for object proposals</a:t>
            </a:r>
          </a:p>
        </p:txBody>
      </p:sp>
      <p:pic>
        <p:nvPicPr>
          <p:cNvPr id="4098" name="Picture 2" descr="https://ivi.fnwi.uva.nl/isis/publications/2013/UijlingsIJCV2013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6" y="1066800"/>
            <a:ext cx="7010400" cy="259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104" y="3660078"/>
            <a:ext cx="674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“Selective Search” [Sande, </a:t>
            </a:r>
            <a:r>
              <a:rPr lang="en-US" dirty="0" err="1"/>
              <a:t>Uijlings</a:t>
            </a:r>
            <a:r>
              <a:rPr lang="en-US" dirty="0"/>
              <a:t> et al. ICCV 2011, IJCV 2013]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09800" y="600265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[Endres Hoiem ECCV 2010, IJCV 2014]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5" y="4450551"/>
            <a:ext cx="8128996" cy="15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6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 as a result</a:t>
            </a: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143000"/>
            <a:ext cx="3309938" cy="2209800"/>
          </a:xfrm>
          <a:noFill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1242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81400"/>
            <a:ext cx="28956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Box 8"/>
          <p:cNvSpPr txBox="1">
            <a:spLocks noChangeArrowheads="1"/>
          </p:cNvSpPr>
          <p:nvPr/>
        </p:nvSpPr>
        <p:spPr bwMode="auto">
          <a:xfrm>
            <a:off x="7126288" y="6488113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Rother et al. 2004</a:t>
            </a:r>
          </a:p>
        </p:txBody>
      </p:sp>
    </p:spTree>
    <p:extLst>
      <p:ext uri="{BB962C8B-B14F-4D97-AF65-F5344CB8AC3E}">
        <p14:creationId xmlns:p14="http://schemas.microsoft.com/office/powerpoint/2010/main" val="417642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segmentations</a:t>
            </a:r>
          </a:p>
        </p:txBody>
      </p:sp>
      <p:pic>
        <p:nvPicPr>
          <p:cNvPr id="25603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t="50781" r="62038" b="15558"/>
          <a:stretch>
            <a:fillRect/>
          </a:stretch>
        </p:blipFill>
        <p:spPr>
          <a:xfrm>
            <a:off x="914400" y="1066800"/>
            <a:ext cx="3165475" cy="2286000"/>
          </a:xfrm>
          <a:noFill/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143000" y="3276600"/>
            <a:ext cx="270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Oversegmentation</a:t>
            </a:r>
          </a:p>
        </p:txBody>
      </p:sp>
      <p:pic>
        <p:nvPicPr>
          <p:cNvPr id="25605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4" t="51904" r="22530" b="15558"/>
          <a:stretch>
            <a:fillRect/>
          </a:stretch>
        </p:blipFill>
        <p:spPr bwMode="auto">
          <a:xfrm>
            <a:off x="4419600" y="1143000"/>
            <a:ext cx="3352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4648200" y="3276600"/>
            <a:ext cx="287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Undersegmentation</a:t>
            </a:r>
          </a:p>
        </p:txBody>
      </p:sp>
      <p:pic>
        <p:nvPicPr>
          <p:cNvPr id="2560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51904" r="22128" b="15558"/>
          <a:stretch>
            <a:fillRect/>
          </a:stretch>
        </p:blipFill>
        <p:spPr bwMode="auto">
          <a:xfrm>
            <a:off x="609600" y="4267200"/>
            <a:ext cx="81264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8"/>
          <p:cNvSpPr txBox="1">
            <a:spLocks noChangeArrowheads="1"/>
          </p:cNvSpPr>
          <p:nvPr/>
        </p:nvSpPr>
        <p:spPr bwMode="auto">
          <a:xfrm>
            <a:off x="2743200" y="5943600"/>
            <a:ext cx="3387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Multiple Segmentations</a:t>
            </a:r>
          </a:p>
        </p:txBody>
      </p:sp>
      <p:pic>
        <p:nvPicPr>
          <p:cNvPr id="256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1375" r="82269" b="50653"/>
          <a:stretch>
            <a:fillRect/>
          </a:stretch>
        </p:blipFill>
        <p:spPr bwMode="auto">
          <a:xfrm>
            <a:off x="7727950" y="0"/>
            <a:ext cx="1416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processes for segmentation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Bottom-up: group tokens with similar features</a:t>
            </a:r>
          </a:p>
          <a:p>
            <a:r>
              <a:rPr lang="en-US"/>
              <a:t>Top-down: group tokens that likely belong to the same object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7772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6565900" y="6488113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[Levin and Weiss 2006]</a:t>
            </a:r>
          </a:p>
        </p:txBody>
      </p:sp>
    </p:spTree>
    <p:extLst>
      <p:ext uri="{BB962C8B-B14F-4D97-AF65-F5344CB8AC3E}">
        <p14:creationId xmlns:p14="http://schemas.microsoft.com/office/powerpoint/2010/main" val="277169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using clustering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Agglomerative Clustering</a:t>
            </a:r>
          </a:p>
          <a:p>
            <a:endParaRPr lang="en-US" dirty="0"/>
          </a:p>
          <a:p>
            <a:r>
              <a:rPr lang="en-US" dirty="0" err="1"/>
              <a:t>Kmeans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533400" y="1219200"/>
            <a:ext cx="8305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/>
              <a:t>German: </a:t>
            </a:r>
            <a:r>
              <a:rPr lang="en-US" sz="2400" i="1"/>
              <a:t>Gestalt</a:t>
            </a:r>
            <a:r>
              <a:rPr lang="en-US" sz="2400"/>
              <a:t> - "form" or "whole”</a:t>
            </a:r>
          </a:p>
          <a:p>
            <a:endParaRPr lang="en-US" sz="2400"/>
          </a:p>
          <a:p>
            <a:endParaRPr lang="en-US" sz="2400"/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609600" y="17526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/>
              <a:t>Berlin School, early 20th century</a:t>
            </a:r>
          </a:p>
          <a:p>
            <a:endParaRPr lang="en-US" sz="800"/>
          </a:p>
          <a:p>
            <a:r>
              <a:rPr lang="en-US" sz="2400"/>
              <a:t>Kurt Koffka, Max Wertheimer, and Wolfgang Köhler </a:t>
            </a:r>
          </a:p>
        </p:txBody>
      </p:sp>
      <p:sp>
        <p:nvSpPr>
          <p:cNvPr id="11268" name="Rectangle 7"/>
          <p:cNvSpPr>
            <a:spLocks noChangeArrowheads="1"/>
          </p:cNvSpPr>
          <p:nvPr/>
        </p:nvSpPr>
        <p:spPr bwMode="auto">
          <a:xfrm>
            <a:off x="457200" y="3124200"/>
            <a:ext cx="57912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/>
              <a:t>View of brain: </a:t>
            </a:r>
          </a:p>
          <a:p>
            <a:pPr>
              <a:buFont typeface="Arial" charset="0"/>
              <a:buChar char="•"/>
            </a:pPr>
            <a:r>
              <a:rPr lang="en-US" sz="2400"/>
              <a:t> whole is more than the sum of its parts </a:t>
            </a:r>
          </a:p>
          <a:p>
            <a:pPr>
              <a:buFont typeface="Arial" charset="0"/>
              <a:buChar char="•"/>
            </a:pPr>
            <a:r>
              <a:rPr lang="en-US" sz="2400"/>
              <a:t> holistic</a:t>
            </a:r>
          </a:p>
          <a:p>
            <a:pPr>
              <a:buFont typeface="Arial" charset="0"/>
              <a:buChar char="•"/>
            </a:pPr>
            <a:r>
              <a:rPr lang="en-US" sz="2400"/>
              <a:t> parallel </a:t>
            </a:r>
          </a:p>
          <a:p>
            <a:pPr>
              <a:buFont typeface="Arial" charset="0"/>
              <a:buChar char="•"/>
            </a:pPr>
            <a:r>
              <a:rPr lang="en-US" sz="2400"/>
              <a:t> analog </a:t>
            </a:r>
          </a:p>
          <a:p>
            <a:pPr>
              <a:buFont typeface="Arial" charset="0"/>
              <a:buChar char="•"/>
            </a:pPr>
            <a:r>
              <a:rPr lang="en-US" sz="2400"/>
              <a:t> self-organizing tendencies </a:t>
            </a:r>
          </a:p>
          <a:p>
            <a:pPr lvl="2"/>
            <a:endParaRPr lang="en-US" sz="2400"/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3009900"/>
            <a:ext cx="236696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0" y="6488113"/>
            <a:ext cx="2282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/>
              <a:t>Slide from S. Saverese</a:t>
            </a:r>
          </a:p>
        </p:txBody>
      </p:sp>
      <p:sp>
        <p:nvSpPr>
          <p:cNvPr id="11271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b="1"/>
              <a:t>Gestalt psychology</a:t>
            </a:r>
            <a:r>
              <a:rPr lang="en-US" sz="3600"/>
              <a:t> or </a:t>
            </a:r>
            <a:r>
              <a:rPr lang="en-US" sz="3600" b="1"/>
              <a:t>gestaltism</a:t>
            </a:r>
            <a:r>
              <a:rPr lang="en-US" sz="3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600024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295400" y="228600"/>
            <a:ext cx="65532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Clustering: distance measure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616075"/>
            <a:ext cx="8229600" cy="3946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alibri"/>
                <a:cs typeface="Calibri"/>
              </a:rPr>
              <a:t>Clustering is an unsupervised learning method. Given items 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                          , the goal is to group them into clusters. We need a pairwise distance/similarity function between items, and sometimes the desired number of clusters.</a:t>
            </a:r>
          </a:p>
          <a:p>
            <a:pPr marL="0" indent="0"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latin typeface="Calibri"/>
                <a:cs typeface="Calibri"/>
              </a:rPr>
              <a:t>When data (e.g. images, objects, documents) are represented by feature vectors, a commonly used similarity measure is the </a:t>
            </a:r>
            <a:r>
              <a:rPr lang="en-US" sz="2400" i="1" dirty="0">
                <a:latin typeface="Calibri"/>
                <a:cs typeface="Calibri"/>
              </a:rPr>
              <a:t>cosine similarity.</a:t>
            </a:r>
            <a:r>
              <a:rPr lang="en-US" sz="2400" dirty="0">
                <a:latin typeface="Calibri"/>
                <a:cs typeface="Calibri"/>
              </a:rPr>
              <a:t> Let            be two data vectors. There is angle     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      between the two vectors            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22656"/>
            <a:ext cx="1676400" cy="3821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94624"/>
            <a:ext cx="203612" cy="3107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343400"/>
            <a:ext cx="609600" cy="3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Distance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Let x and x’ be two objects from the universe of possible objects. The distance (similarity) between x and x’ is a real number denoted by sim(x, x’).</a:t>
            </a:r>
          </a:p>
          <a:p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euclidian</a:t>
            </a:r>
            <a:r>
              <a:rPr lang="en-US" dirty="0">
                <a:cs typeface="Calibri"/>
              </a:rPr>
              <a:t> similarity is defined as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 contrast, cosine distance measure would be 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16" y="4572000"/>
            <a:ext cx="4009104" cy="1600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378993" y="3365501"/>
            <a:ext cx="2386013" cy="457200"/>
            <a:chOff x="2819400" y="5638800"/>
            <a:chExt cx="3181350" cy="609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9400" y="5638800"/>
              <a:ext cx="2273300" cy="609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2050" y="5694363"/>
              <a:ext cx="1028700" cy="4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701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Desirable Properties of a Clustering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Scalability (in terms of both time and space) </a:t>
            </a:r>
          </a:p>
          <a:p>
            <a:r>
              <a:rPr lang="en-US" dirty="0"/>
              <a:t>Ability to deal with different data types </a:t>
            </a:r>
          </a:p>
          <a:p>
            <a:r>
              <a:rPr lang="en-US" dirty="0"/>
              <a:t>Minimal requirements for domain knowledge to determine input parameters </a:t>
            </a:r>
          </a:p>
          <a:p>
            <a:r>
              <a:rPr lang="en-US" dirty="0"/>
              <a:t>Interpretability and usability Optional </a:t>
            </a:r>
          </a:p>
          <a:p>
            <a:pPr lvl="1"/>
            <a:r>
              <a:rPr lang="en-US" dirty="0"/>
              <a:t>Incorporation of user-specified constraints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90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05"/>
          <a:stretch/>
        </p:blipFill>
        <p:spPr>
          <a:xfrm>
            <a:off x="450954" y="4114800"/>
            <a:ext cx="4028232" cy="167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49" y="1620330"/>
            <a:ext cx="4236960" cy="452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1974" y="599502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71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/>
          <a:stretch/>
        </p:blipFill>
        <p:spPr>
          <a:xfrm>
            <a:off x="450954" y="3657600"/>
            <a:ext cx="4028232" cy="2133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49" y="1620330"/>
            <a:ext cx="4236960" cy="452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1974" y="599502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13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4" y="2895600"/>
            <a:ext cx="4028232" cy="2895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49" y="1620330"/>
            <a:ext cx="4236960" cy="452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1974" y="599502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73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7"/>
          <a:stretch/>
        </p:blipFill>
        <p:spPr bwMode="auto">
          <a:xfrm>
            <a:off x="703263" y="1428750"/>
            <a:ext cx="7439025" cy="425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45962" y="6093023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1487870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"/>
          <a:stretch/>
        </p:blipFill>
        <p:spPr bwMode="auto">
          <a:xfrm>
            <a:off x="790575" y="1362075"/>
            <a:ext cx="7562850" cy="434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962" y="6093023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357819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2"/>
          <a:stretch/>
        </p:blipFill>
        <p:spPr bwMode="auto">
          <a:xfrm>
            <a:off x="838200" y="1362075"/>
            <a:ext cx="7381875" cy="433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962" y="6093023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717543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7"/>
          <a:stretch/>
        </p:blipFill>
        <p:spPr bwMode="auto">
          <a:xfrm>
            <a:off x="720725" y="1466850"/>
            <a:ext cx="7629525" cy="417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962" y="6093023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288408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2"/>
          <p:cNvGrpSpPr>
            <a:grpSpLocks/>
          </p:cNvGrpSpPr>
          <p:nvPr/>
        </p:nvGrpSpPr>
        <p:grpSpPr bwMode="auto">
          <a:xfrm>
            <a:off x="3505200" y="914400"/>
            <a:ext cx="5410200" cy="5518150"/>
            <a:chOff x="3352800" y="1143000"/>
            <a:chExt cx="5410200" cy="5518150"/>
          </a:xfrm>
        </p:grpSpPr>
        <p:pic>
          <p:nvPicPr>
            <p:cNvPr id="1229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143000"/>
              <a:ext cx="5410200" cy="493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0" name="Text Box 4"/>
            <p:cNvSpPr txBox="1">
              <a:spLocks noChangeArrowheads="1"/>
            </p:cNvSpPr>
            <p:nvPr/>
          </p:nvSpPr>
          <p:spPr bwMode="auto">
            <a:xfrm>
              <a:off x="5029200" y="6324600"/>
              <a:ext cx="23526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solidFill>
                    <a:srgbClr val="000000"/>
                  </a:solidFill>
                  <a:cs typeface="Arial" charset="0"/>
                </a:rPr>
                <a:t>The Muller-Lyer illusion</a:t>
              </a:r>
            </a:p>
          </p:txBody>
        </p:sp>
      </p:grpSp>
      <p:sp>
        <p:nvSpPr>
          <p:cNvPr id="12291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/>
              <a:t>Gestaltism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25146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1219200" y="4267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3810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V="1">
            <a:off x="14478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4800" y="3581400"/>
            <a:ext cx="30480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19488811">
            <a:off x="3444875" y="3143250"/>
            <a:ext cx="420688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2098211">
            <a:off x="3446463" y="4064000"/>
            <a:ext cx="414337" cy="193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880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"/>
          <a:stretch/>
        </p:blipFill>
        <p:spPr bwMode="auto">
          <a:xfrm>
            <a:off x="744538" y="1209675"/>
            <a:ext cx="7496175" cy="446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962" y="6093023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89168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6019800" cy="51355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3000" dirty="0">
                <a:latin typeface="Calibri" charset="0"/>
              </a:rPr>
              <a:t>How to define cluster similarity?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Average distance between points,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maximum distance 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minimum distance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Distance between means or </a:t>
            </a:r>
            <a:r>
              <a:rPr lang="en-US" sz="2400" dirty="0" err="1">
                <a:latin typeface="Calibri" charset="0"/>
              </a:rPr>
              <a:t>medoids</a:t>
            </a:r>
            <a:endParaRPr lang="en-US" sz="2400" dirty="0">
              <a:latin typeface="Calibri" charset="0"/>
            </a:endParaRPr>
          </a:p>
          <a:p>
            <a:pPr>
              <a:buFont typeface="Arial" charset="0"/>
              <a:buNone/>
            </a:pPr>
            <a:endParaRPr lang="en-US" sz="3000" dirty="0">
              <a:latin typeface="Calibri" charset="0"/>
            </a:endParaRPr>
          </a:p>
          <a:p>
            <a:pPr>
              <a:buFont typeface="Arial" charset="0"/>
              <a:buNone/>
            </a:pPr>
            <a:r>
              <a:rPr lang="en-US" sz="3000" dirty="0">
                <a:latin typeface="Calibri" charset="0"/>
              </a:rPr>
              <a:t>How many clusters?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Clustering creates a </a:t>
            </a:r>
            <a:r>
              <a:rPr lang="en-US" sz="2400" dirty="0" err="1">
                <a:latin typeface="Calibri" charset="0"/>
              </a:rPr>
              <a:t>dendrogram</a:t>
            </a:r>
            <a:r>
              <a:rPr lang="en-US" sz="2400" dirty="0">
                <a:latin typeface="Calibri" charset="0"/>
              </a:rPr>
              <a:t> (a tree)</a:t>
            </a:r>
          </a:p>
          <a:p>
            <a:pPr>
              <a:buFontTx/>
              <a:buChar char="-"/>
            </a:pPr>
            <a:r>
              <a:rPr lang="en-US" sz="2400" dirty="0">
                <a:latin typeface="Calibri" charset="0"/>
              </a:rPr>
              <a:t>Threshold based on max number of clusters or based on distance between merges</a:t>
            </a:r>
          </a:p>
          <a:p>
            <a:pPr>
              <a:buFont typeface="Arial" charset="0"/>
              <a:buNone/>
            </a:pPr>
            <a:endParaRPr lang="en-US" sz="2400" dirty="0">
              <a:latin typeface="Calibri" charset="0"/>
            </a:endParaRPr>
          </a:p>
        </p:txBody>
      </p:sp>
      <p:pic>
        <p:nvPicPr>
          <p:cNvPr id="38916" name="Picture 2" descr="http://www.mathworks.com/help/toolbox/stats/dendro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88" y="4648200"/>
            <a:ext cx="2667000" cy="160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630924" y="1219200"/>
            <a:ext cx="1752600" cy="1962912"/>
            <a:chOff x="6934200" y="914400"/>
            <a:chExt cx="1905000" cy="2133600"/>
          </a:xfrm>
        </p:grpSpPr>
        <p:sp>
          <p:nvSpPr>
            <p:cNvPr id="7" name="Oval 6"/>
            <p:cNvSpPr/>
            <p:nvPr/>
          </p:nvSpPr>
          <p:spPr>
            <a:xfrm>
              <a:off x="6934200" y="914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934200" y="1524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391400" y="1219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53400" y="23622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43800" y="22860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34200" y="24384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20000" y="27432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8534400" y="914400"/>
              <a:ext cx="304800" cy="304800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8925" name="TextBox 14"/>
          <p:cNvSpPr txBox="1">
            <a:spLocks noChangeArrowheads="1"/>
          </p:cNvSpPr>
          <p:nvPr/>
        </p:nvSpPr>
        <p:spPr bwMode="auto">
          <a:xfrm rot="-5400000">
            <a:off x="5757074" y="5382211"/>
            <a:ext cx="9488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0000"/>
                </a:solidFill>
              </a:rPr>
              <a:t>distance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3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68087" y="248990"/>
            <a:ext cx="8418713" cy="1143000"/>
          </a:xfrm>
        </p:spPr>
        <p:txBody>
          <a:bodyPr>
            <a:normAutofit/>
          </a:bodyPr>
          <a:lstStyle/>
          <a:p>
            <a:r>
              <a:rPr lang="en-US" sz="3200" dirty="0"/>
              <a:t>Agglomerative Hierarchical Clustering </a:t>
            </a:r>
            <a:r>
              <a:rPr lang="en-US" sz="3200"/>
              <a:t>- Algorithm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19400"/>
            <a:ext cx="8153400" cy="13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47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9306"/>
          <a:stretch/>
        </p:blipFill>
        <p:spPr>
          <a:xfrm>
            <a:off x="268087" y="2381746"/>
            <a:ext cx="8682096" cy="7424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58635"/>
            <a:ext cx="3987800" cy="24756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400" y="4134806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Long</a:t>
            </a:r>
            <a:r>
              <a:rPr lang="en-US" sz="2400"/>
              <a:t>, skinny clusters</a:t>
            </a: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 measures of nearest clusters</a:t>
            </a:r>
          </a:p>
        </p:txBody>
      </p:sp>
      <p:sp>
        <p:nvSpPr>
          <p:cNvPr id="12" name="Content Placeholder 14"/>
          <p:cNvSpPr txBox="1">
            <a:spLocks/>
          </p:cNvSpPr>
          <p:nvPr/>
        </p:nvSpPr>
        <p:spPr>
          <a:xfrm>
            <a:off x="482600" y="1581660"/>
            <a:ext cx="8229600" cy="5519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Calibri"/>
                <a:cs typeface="Calibri"/>
              </a:rPr>
              <a:t>Single Link</a:t>
            </a:r>
          </a:p>
        </p:txBody>
      </p:sp>
    </p:spTree>
    <p:extLst>
      <p:ext uri="{BB962C8B-B14F-4D97-AF65-F5344CB8AC3E}">
        <p14:creationId xmlns:p14="http://schemas.microsoft.com/office/powerpoint/2010/main" val="1479528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3845" b="44103"/>
          <a:stretch/>
        </p:blipFill>
        <p:spPr>
          <a:xfrm>
            <a:off x="207904" y="2590800"/>
            <a:ext cx="8682096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88222"/>
            <a:ext cx="4191000" cy="2608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4134806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Tight clusters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 measures of nearest clusters</a:t>
            </a:r>
          </a:p>
        </p:txBody>
      </p:sp>
      <p:sp>
        <p:nvSpPr>
          <p:cNvPr id="14" name="Content Placeholder 14"/>
          <p:cNvSpPr txBox="1">
            <a:spLocks/>
          </p:cNvSpPr>
          <p:nvPr/>
        </p:nvSpPr>
        <p:spPr>
          <a:xfrm>
            <a:off x="482600" y="1581660"/>
            <a:ext cx="8229600" cy="5519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Calibri"/>
                <a:cs typeface="Calibri"/>
              </a:rPr>
              <a:t>Complete Link</a:t>
            </a:r>
          </a:p>
        </p:txBody>
      </p:sp>
    </p:spTree>
    <p:extLst>
      <p:ext uri="{BB962C8B-B14F-4D97-AF65-F5344CB8AC3E}">
        <p14:creationId xmlns:p14="http://schemas.microsoft.com/office/powerpoint/2010/main" val="2673659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measures of nearest clusters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14"/>
          <p:cNvSpPr txBox="1">
            <a:spLocks/>
          </p:cNvSpPr>
          <p:nvPr/>
        </p:nvSpPr>
        <p:spPr>
          <a:xfrm>
            <a:off x="482600" y="1581660"/>
            <a:ext cx="8229600" cy="5519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Calibri"/>
                <a:cs typeface="Calibri"/>
              </a:rPr>
              <a:t>Average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5897" b="15751"/>
          <a:stretch/>
        </p:blipFill>
        <p:spPr>
          <a:xfrm>
            <a:off x="207904" y="2376501"/>
            <a:ext cx="8682096" cy="68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6943"/>
            <a:ext cx="3810000" cy="20882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400" y="4134806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Robust against noise.</a:t>
            </a:r>
          </a:p>
        </p:txBody>
      </p:sp>
    </p:spTree>
    <p:extLst>
      <p:ext uri="{BB962C8B-B14F-4D97-AF65-F5344CB8AC3E}">
        <p14:creationId xmlns:p14="http://schemas.microsoft.com/office/powerpoint/2010/main" val="712858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Conclusions: Agglomerative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3600" dirty="0">
                <a:latin typeface="Calibri" charset="0"/>
              </a:rPr>
              <a:t>Good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Simple to implement, widespread application.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Clusters have adaptive shapes.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Provides a hierarchy of clusters.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No need to specify number of clusters in advance.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3000" dirty="0">
              <a:latin typeface="Calibri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3600" dirty="0">
                <a:latin typeface="Calibri" charset="0"/>
              </a:rPr>
              <a:t>Bad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May have imbalanced clusters.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Still have to choose number of clusters or threshold.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Does not scale well. Runtime of O(n</a:t>
            </a:r>
            <a:r>
              <a:rPr lang="en-US" sz="3000" baseline="30000" dirty="0">
                <a:latin typeface="Calibri" charset="0"/>
              </a:rPr>
              <a:t>3</a:t>
            </a:r>
            <a:r>
              <a:rPr lang="en-US" sz="3000" dirty="0">
                <a:latin typeface="Calibri" charset="0"/>
              </a:rPr>
              <a:t>).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latin typeface="Calibri" charset="0"/>
              </a:rPr>
              <a:t>Can get stuck at a local optima.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3000" dirty="0">
              <a:latin typeface="Calibri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9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using clustering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Agglomerative Clustering</a:t>
            </a:r>
          </a:p>
          <a:p>
            <a:endParaRPr lang="en-US" dirty="0"/>
          </a:p>
          <a:p>
            <a:r>
              <a:rPr lang="en-US" dirty="0" err="1"/>
              <a:t>Kmeans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0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Image Segmentation: Toy Example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100"/>
          </a:p>
          <a:p>
            <a:r>
              <a:rPr lang="en-US"/>
              <a:t>These intensities define the three groups.</a:t>
            </a:r>
          </a:p>
          <a:p>
            <a:r>
              <a:rPr lang="en-US"/>
              <a:t>We could label every pixel in the image according to which of these primary intensities it is.</a:t>
            </a:r>
          </a:p>
          <a:p>
            <a:pPr lvl="1"/>
            <a:r>
              <a:rPr lang="en-US"/>
              <a:t>i.e., segment the image based on the intensity feature.</a:t>
            </a:r>
          </a:p>
          <a:p>
            <a:r>
              <a:rPr lang="en-US"/>
              <a:t>What if the image isn’t quite so simple?</a:t>
            </a:r>
          </a:p>
          <a:p>
            <a:endParaRPr lang="de-CH"/>
          </a:p>
        </p:txBody>
      </p:sp>
      <p:pic>
        <p:nvPicPr>
          <p:cNvPr id="51206" name="Picture 1" descr="clean_histogram_graysca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1071563"/>
            <a:ext cx="4089400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2" descr="simple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20813"/>
            <a:ext cx="2762250" cy="17811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08" name="TextBox 3"/>
          <p:cNvSpPr txBox="1">
            <a:spLocks noChangeArrowheads="1"/>
          </p:cNvSpPr>
          <p:nvPr/>
        </p:nvSpPr>
        <p:spPr bwMode="auto">
          <a:xfrm>
            <a:off x="5813425" y="3575050"/>
            <a:ext cx="31765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2200">
                <a:solidFill>
                  <a:srgbClr val="000000"/>
                </a:solidFill>
                <a:latin typeface="Arial" pitchFamily="34" charset="0"/>
              </a:rPr>
              <a:t>intensity</a:t>
            </a:r>
          </a:p>
        </p:txBody>
      </p:sp>
      <p:sp>
        <p:nvSpPr>
          <p:cNvPr id="51209" name="TextBox 7"/>
          <p:cNvSpPr txBox="1">
            <a:spLocks noChangeArrowheads="1"/>
          </p:cNvSpPr>
          <p:nvPr/>
        </p:nvSpPr>
        <p:spPr bwMode="auto">
          <a:xfrm>
            <a:off x="993775" y="3160713"/>
            <a:ext cx="31765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2200">
                <a:solidFill>
                  <a:srgbClr val="000000"/>
                </a:solidFill>
                <a:latin typeface="Arial" pitchFamily="34" charset="0"/>
              </a:rPr>
              <a:t>input image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900613" y="1603375"/>
            <a:ext cx="1789112" cy="1314450"/>
            <a:chOff x="4900633" y="873090"/>
            <a:chExt cx="1789122" cy="1314468"/>
          </a:xfrm>
        </p:grpSpPr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4900633" y="873090"/>
              <a:ext cx="1789122" cy="369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i="1" dirty="0">
                  <a:solidFill>
                    <a:srgbClr val="000000"/>
                  </a:solidFill>
                  <a:latin typeface="+mn-lt"/>
                </a:rPr>
                <a:t>black pixels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>
              <a:off x="4973654" y="1384275"/>
              <a:ext cx="985850" cy="6207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580188" y="1749425"/>
            <a:ext cx="8397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i="1" dirty="0">
                <a:solidFill>
                  <a:srgbClr val="000000"/>
                </a:solidFill>
                <a:latin typeface="+mn-lt"/>
              </a:rPr>
              <a:t>gray pixels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6817518" y="2497932"/>
            <a:ext cx="3286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223250" y="1055688"/>
            <a:ext cx="8397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i="1" dirty="0">
                <a:solidFill>
                  <a:srgbClr val="000000"/>
                </a:solidFill>
                <a:latin typeface="+mn-lt"/>
              </a:rPr>
              <a:t>white pixels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7785100" y="1701800"/>
            <a:ext cx="777875" cy="37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249363" y="1968500"/>
            <a:ext cx="5842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4000">
                <a:solidFill>
                  <a:srgbClr val="FFFFFF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162175" y="1931988"/>
            <a:ext cx="5842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400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892425" y="1457325"/>
            <a:ext cx="5842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4000">
                <a:solidFill>
                  <a:srgbClr val="000000"/>
                </a:solidFill>
                <a:latin typeface="Arial" pitchFamily="34" charset="0"/>
              </a:rPr>
              <a:t>3</a:t>
            </a:r>
          </a:p>
        </p:txBody>
      </p:sp>
      <p:sp>
        <p:nvSpPr>
          <p:cNvPr id="51218" name="TextBox 19"/>
          <p:cNvSpPr txBox="1">
            <a:spLocks noChangeArrowheads="1"/>
          </p:cNvSpPr>
          <p:nvPr/>
        </p:nvSpPr>
        <p:spPr bwMode="auto">
          <a:xfrm>
            <a:off x="312738" y="6092825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0" name="Picture 1" descr="clean_histogram_graysca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247650"/>
            <a:ext cx="4089400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2" descr="simple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96900"/>
            <a:ext cx="2762250" cy="17811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 rot="-5400000">
            <a:off x="3798887" y="1393825"/>
            <a:ext cx="13954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Pixel count</a:t>
            </a:r>
          </a:p>
        </p:txBody>
      </p:sp>
      <p:pic>
        <p:nvPicPr>
          <p:cNvPr id="52233" name="Picture 5" descr="noisy_grayscale_i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83025"/>
            <a:ext cx="2762250" cy="17811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noisy_histogram_grayscal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3554412"/>
            <a:ext cx="417195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987425" y="2336800"/>
            <a:ext cx="2044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Input image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987425" y="5635625"/>
            <a:ext cx="2044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Input image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010275" y="5891212"/>
            <a:ext cx="1131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Intensity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-5400000">
            <a:off x="3583781" y="4501356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Pixel count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46088" y="3254375"/>
            <a:ext cx="86169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010275" y="2779712"/>
            <a:ext cx="1131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Intensity</a:t>
            </a:r>
          </a:p>
        </p:txBody>
      </p:sp>
      <p:sp>
        <p:nvSpPr>
          <p:cNvPr id="52241" name="TextBox 16"/>
          <p:cNvSpPr txBox="1">
            <a:spLocks noChangeArrowheads="1"/>
          </p:cNvSpPr>
          <p:nvPr/>
        </p:nvSpPr>
        <p:spPr bwMode="auto">
          <a:xfrm>
            <a:off x="312738" y="6102350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>
                <a:solidFill>
                  <a:srgbClr val="000000"/>
                </a:solidFill>
              </a:rPr>
              <a:t>Slide credit: Kristen Grauman</a:t>
            </a:r>
            <a:endParaRPr lang="de-CH" sz="1400" b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0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We perceive the interpretation, not the senses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514600" y="2209800"/>
            <a:ext cx="3352800" cy="15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867400" y="1981200"/>
            <a:ext cx="304800" cy="2286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2224088" y="1905000"/>
            <a:ext cx="304800" cy="3048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38400" y="5791200"/>
            <a:ext cx="3352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2400300" y="55245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5524500" y="55245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1524001" y="3200400"/>
            <a:ext cx="19812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67400" y="4191000"/>
            <a:ext cx="28956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877594" y="3199606"/>
            <a:ext cx="1981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14600" y="4191000"/>
            <a:ext cx="3352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228600" y="4191000"/>
            <a:ext cx="228600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2293143" y="4945857"/>
            <a:ext cx="976313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3124200" y="4800600"/>
            <a:ext cx="1905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4923632" y="4906168"/>
            <a:ext cx="958850" cy="747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 flipV="1">
            <a:off x="2209800" y="41910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>
            <a:off x="5867400" y="41910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457200" y="854075"/>
            <a:ext cx="8229600" cy="45259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Now how to determine the three main intensities that define our groups?</a:t>
            </a:r>
          </a:p>
          <a:p>
            <a:r>
              <a:rPr lang="en-US" dirty="0"/>
              <a:t>We need to cluster.</a:t>
            </a:r>
          </a:p>
          <a:p>
            <a:endParaRPr lang="de-CH" dirty="0"/>
          </a:p>
        </p:txBody>
      </p:sp>
      <p:pic>
        <p:nvPicPr>
          <p:cNvPr id="53254" name="Picture 5" descr="noisy_grayscale_i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862013"/>
            <a:ext cx="2762250" cy="17811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3255" name="Picture 10" descr="noisy_histogram_graysca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533400"/>
            <a:ext cx="417195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987425" y="2614613"/>
            <a:ext cx="2044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Input image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010275" y="2870200"/>
            <a:ext cx="1131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Intensity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-5400000">
            <a:off x="3583781" y="1480344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Pixel count</a:t>
            </a:r>
          </a:p>
        </p:txBody>
      </p:sp>
      <p:sp>
        <p:nvSpPr>
          <p:cNvPr id="53259" name="TextBox 14"/>
          <p:cNvSpPr txBox="1">
            <a:spLocks noChangeArrowheads="1"/>
          </p:cNvSpPr>
          <p:nvPr/>
        </p:nvSpPr>
        <p:spPr bwMode="auto">
          <a:xfrm>
            <a:off x="312738" y="6019800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87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>
            <a:normAutofit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Goal: choose three “centers” as the representative intensities, and label every pixel according to which of these centers it is nearest to.</a:t>
            </a:r>
          </a:p>
          <a:p>
            <a:r>
              <a:rPr lang="en-US" sz="2400" dirty="0"/>
              <a:t>Best cluster centers are those that minimize Sum of Square Distance (SSD) between all points and their nearest cluster center </a:t>
            </a:r>
            <a:r>
              <a:rPr lang="en-US" sz="2000" b="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b="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/>
              <a:t>:</a:t>
            </a:r>
          </a:p>
          <a:p>
            <a:endParaRPr lang="de-CH" sz="2400" dirty="0"/>
          </a:p>
        </p:txBody>
      </p:sp>
      <p:sp>
        <p:nvSpPr>
          <p:cNvPr id="54278" name="TextBox 5"/>
          <p:cNvSpPr txBox="1">
            <a:spLocks noChangeArrowheads="1"/>
          </p:cNvSpPr>
          <p:nvPr/>
        </p:nvSpPr>
        <p:spPr bwMode="auto">
          <a:xfrm rot="16200000">
            <a:off x="7705725" y="4864100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grpSp>
        <p:nvGrpSpPr>
          <p:cNvPr id="54279" name="Group 58"/>
          <p:cNvGrpSpPr>
            <a:grpSpLocks/>
          </p:cNvGrpSpPr>
          <p:nvPr/>
        </p:nvGrpSpPr>
        <p:grpSpPr bwMode="auto">
          <a:xfrm>
            <a:off x="920750" y="854075"/>
            <a:ext cx="7667625" cy="625475"/>
            <a:chOff x="847674" y="5692806"/>
            <a:chExt cx="7667730" cy="624594"/>
          </a:xfrm>
        </p:grpSpPr>
        <p:cxnSp>
          <p:nvCxnSpPr>
            <p:cNvPr id="54296" name="Straight Connector 65"/>
            <p:cNvCxnSpPr>
              <a:cxnSpLocks noChangeShapeType="1"/>
            </p:cNvCxnSpPr>
            <p:nvPr/>
          </p:nvCxnSpPr>
          <p:spPr bwMode="auto">
            <a:xfrm>
              <a:off x="847674" y="5802246"/>
              <a:ext cx="7667730" cy="1587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4297" name="Oval 66"/>
            <p:cNvSpPr>
              <a:spLocks noChangeArrowheads="1"/>
            </p:cNvSpPr>
            <p:nvPr/>
          </p:nvSpPr>
          <p:spPr bwMode="auto">
            <a:xfrm>
              <a:off x="1650960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8" name="TextBox 17"/>
            <p:cNvSpPr txBox="1">
              <a:spLocks noChangeArrowheads="1"/>
            </p:cNvSpPr>
            <p:nvPr/>
          </p:nvSpPr>
          <p:spPr bwMode="auto">
            <a:xfrm>
              <a:off x="1541422" y="5948033"/>
              <a:ext cx="401642" cy="369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0</a:t>
              </a:r>
            </a:p>
          </p:txBody>
        </p:sp>
        <p:sp>
          <p:nvSpPr>
            <p:cNvPr id="69" name="TextBox 18"/>
            <p:cNvSpPr txBox="1">
              <a:spLocks noChangeArrowheads="1"/>
            </p:cNvSpPr>
            <p:nvPr/>
          </p:nvSpPr>
          <p:spPr bwMode="auto">
            <a:xfrm>
              <a:off x="4462462" y="5911572"/>
              <a:ext cx="657234" cy="369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190</a:t>
              </a:r>
            </a:p>
          </p:txBody>
        </p:sp>
        <p:sp>
          <p:nvSpPr>
            <p:cNvPr id="70" name="TextBox 19"/>
            <p:cNvSpPr txBox="1">
              <a:spLocks noChangeArrowheads="1"/>
            </p:cNvSpPr>
            <p:nvPr/>
          </p:nvSpPr>
          <p:spPr bwMode="auto">
            <a:xfrm>
              <a:off x="6835806" y="5911572"/>
              <a:ext cx="730260" cy="369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255</a:t>
              </a:r>
            </a:p>
          </p:txBody>
        </p:sp>
        <p:sp>
          <p:nvSpPr>
            <p:cNvPr id="54301" name="Oval 70"/>
            <p:cNvSpPr>
              <a:spLocks noChangeArrowheads="1"/>
            </p:cNvSpPr>
            <p:nvPr/>
          </p:nvSpPr>
          <p:spPr bwMode="auto">
            <a:xfrm>
              <a:off x="180336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2" name="Oval 71"/>
            <p:cNvSpPr>
              <a:spLocks noChangeArrowheads="1"/>
            </p:cNvSpPr>
            <p:nvPr/>
          </p:nvSpPr>
          <p:spPr bwMode="auto">
            <a:xfrm>
              <a:off x="1504908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3" name="Oval 72"/>
            <p:cNvSpPr>
              <a:spLocks noChangeArrowheads="1"/>
            </p:cNvSpPr>
            <p:nvPr/>
          </p:nvSpPr>
          <p:spPr bwMode="auto">
            <a:xfrm>
              <a:off x="194306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4" name="Oval 73"/>
            <p:cNvSpPr>
              <a:spLocks noChangeArrowheads="1"/>
            </p:cNvSpPr>
            <p:nvPr/>
          </p:nvSpPr>
          <p:spPr bwMode="auto">
            <a:xfrm>
              <a:off x="4389436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5" name="Oval 74"/>
            <p:cNvSpPr>
              <a:spLocks noChangeArrowheads="1"/>
            </p:cNvSpPr>
            <p:nvPr/>
          </p:nvSpPr>
          <p:spPr bwMode="auto">
            <a:xfrm>
              <a:off x="453548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6" name="Oval 75"/>
            <p:cNvSpPr>
              <a:spLocks noChangeArrowheads="1"/>
            </p:cNvSpPr>
            <p:nvPr/>
          </p:nvSpPr>
          <p:spPr bwMode="auto">
            <a:xfrm>
              <a:off x="468154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7" name="Oval 76"/>
            <p:cNvSpPr>
              <a:spLocks noChangeArrowheads="1"/>
            </p:cNvSpPr>
            <p:nvPr/>
          </p:nvSpPr>
          <p:spPr bwMode="auto">
            <a:xfrm>
              <a:off x="471805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8" name="Oval 77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9" name="Oval 78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0" name="Oval 79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1" name="Oval 80"/>
            <p:cNvSpPr>
              <a:spLocks noChangeArrowheads="1"/>
            </p:cNvSpPr>
            <p:nvPr/>
          </p:nvSpPr>
          <p:spPr bwMode="auto">
            <a:xfrm>
              <a:off x="490061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2" name="Oval 81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3" name="Oval 82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4" name="Oval 83"/>
            <p:cNvSpPr>
              <a:spLocks noChangeArrowheads="1"/>
            </p:cNvSpPr>
            <p:nvPr/>
          </p:nvSpPr>
          <p:spPr bwMode="auto">
            <a:xfrm>
              <a:off x="1870038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5" name="Oval 84"/>
            <p:cNvSpPr>
              <a:spLocks noChangeArrowheads="1"/>
            </p:cNvSpPr>
            <p:nvPr/>
          </p:nvSpPr>
          <p:spPr bwMode="auto">
            <a:xfrm>
              <a:off x="1906552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6" name="Oval 85"/>
            <p:cNvSpPr>
              <a:spLocks noChangeArrowheads="1"/>
            </p:cNvSpPr>
            <p:nvPr/>
          </p:nvSpPr>
          <p:spPr bwMode="auto">
            <a:xfrm>
              <a:off x="2052604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7" name="Oval 86"/>
            <p:cNvSpPr>
              <a:spLocks noChangeArrowheads="1"/>
            </p:cNvSpPr>
            <p:nvPr/>
          </p:nvSpPr>
          <p:spPr bwMode="auto">
            <a:xfrm>
              <a:off x="614206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8" name="Oval 87"/>
            <p:cNvSpPr>
              <a:spLocks noChangeArrowheads="1"/>
            </p:cNvSpPr>
            <p:nvPr/>
          </p:nvSpPr>
          <p:spPr bwMode="auto">
            <a:xfrm>
              <a:off x="617857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9" name="Oval 88"/>
            <p:cNvSpPr>
              <a:spLocks noChangeArrowheads="1"/>
            </p:cNvSpPr>
            <p:nvPr/>
          </p:nvSpPr>
          <p:spPr bwMode="auto">
            <a:xfrm>
              <a:off x="632462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0" name="Oval 89"/>
            <p:cNvSpPr>
              <a:spLocks noChangeArrowheads="1"/>
            </p:cNvSpPr>
            <p:nvPr/>
          </p:nvSpPr>
          <p:spPr bwMode="auto">
            <a:xfrm>
              <a:off x="6397650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1" name="Oval 90"/>
            <p:cNvSpPr>
              <a:spLocks noChangeArrowheads="1"/>
            </p:cNvSpPr>
            <p:nvPr/>
          </p:nvSpPr>
          <p:spPr bwMode="auto">
            <a:xfrm>
              <a:off x="6434164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2" name="Oval 91"/>
            <p:cNvSpPr>
              <a:spLocks noChangeArrowheads="1"/>
            </p:cNvSpPr>
            <p:nvPr/>
          </p:nvSpPr>
          <p:spPr bwMode="auto">
            <a:xfrm>
              <a:off x="6580216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3" name="Oval 92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4" name="Oval 93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5" name="Oval 94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6" name="Oval 95"/>
            <p:cNvSpPr>
              <a:spLocks noChangeArrowheads="1"/>
            </p:cNvSpPr>
            <p:nvPr/>
          </p:nvSpPr>
          <p:spPr bwMode="auto">
            <a:xfrm>
              <a:off x="526574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7" name="Oval 96"/>
            <p:cNvSpPr>
              <a:spLocks noChangeArrowheads="1"/>
            </p:cNvSpPr>
            <p:nvPr/>
          </p:nvSpPr>
          <p:spPr bwMode="auto">
            <a:xfrm>
              <a:off x="5302260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8" name="Oval 97"/>
            <p:cNvSpPr>
              <a:spLocks noChangeArrowheads="1"/>
            </p:cNvSpPr>
            <p:nvPr/>
          </p:nvSpPr>
          <p:spPr bwMode="auto">
            <a:xfrm>
              <a:off x="544831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9" name="Oval 98"/>
            <p:cNvSpPr>
              <a:spLocks noChangeArrowheads="1"/>
            </p:cNvSpPr>
            <p:nvPr/>
          </p:nvSpPr>
          <p:spPr bwMode="auto">
            <a:xfrm>
              <a:off x="574041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0" name="Oval 99"/>
            <p:cNvSpPr>
              <a:spLocks noChangeArrowheads="1"/>
            </p:cNvSpPr>
            <p:nvPr/>
          </p:nvSpPr>
          <p:spPr bwMode="auto">
            <a:xfrm>
              <a:off x="668975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1" name="Oval 100"/>
            <p:cNvSpPr>
              <a:spLocks noChangeArrowheads="1"/>
            </p:cNvSpPr>
            <p:nvPr/>
          </p:nvSpPr>
          <p:spPr bwMode="auto">
            <a:xfrm>
              <a:off x="672626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2" name="Oval 101"/>
            <p:cNvSpPr>
              <a:spLocks noChangeArrowheads="1"/>
            </p:cNvSpPr>
            <p:nvPr/>
          </p:nvSpPr>
          <p:spPr bwMode="auto">
            <a:xfrm>
              <a:off x="687232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3" name="Oval 102"/>
            <p:cNvSpPr>
              <a:spLocks noChangeArrowheads="1"/>
            </p:cNvSpPr>
            <p:nvPr/>
          </p:nvSpPr>
          <p:spPr bwMode="auto">
            <a:xfrm>
              <a:off x="690883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4" name="Oval 103"/>
            <p:cNvSpPr>
              <a:spLocks noChangeArrowheads="1"/>
            </p:cNvSpPr>
            <p:nvPr/>
          </p:nvSpPr>
          <p:spPr bwMode="auto">
            <a:xfrm>
              <a:off x="6945346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5" name="Oval 104"/>
            <p:cNvSpPr>
              <a:spLocks noChangeArrowheads="1"/>
            </p:cNvSpPr>
            <p:nvPr/>
          </p:nvSpPr>
          <p:spPr bwMode="auto">
            <a:xfrm>
              <a:off x="709139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6" name="Oval 105"/>
            <p:cNvSpPr>
              <a:spLocks noChangeArrowheads="1"/>
            </p:cNvSpPr>
            <p:nvPr/>
          </p:nvSpPr>
          <p:spPr bwMode="auto">
            <a:xfrm>
              <a:off x="720093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7" name="Oval 106"/>
            <p:cNvSpPr>
              <a:spLocks noChangeArrowheads="1"/>
            </p:cNvSpPr>
            <p:nvPr/>
          </p:nvSpPr>
          <p:spPr bwMode="auto">
            <a:xfrm>
              <a:off x="7346988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</p:grp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2235200" y="1803400"/>
            <a:ext cx="4862513" cy="1241425"/>
            <a:chOff x="884187" y="1968480"/>
            <a:chExt cx="7120035" cy="1817688"/>
          </a:xfrm>
        </p:grpSpPr>
        <p:pic>
          <p:nvPicPr>
            <p:cNvPr id="54289" name="Picture 5" descr="noisy_grayscale_im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87" y="1968480"/>
              <a:ext cx="2762250" cy="17811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290" name="Group 63"/>
            <p:cNvGrpSpPr>
              <a:grpSpLocks/>
            </p:cNvGrpSpPr>
            <p:nvPr/>
          </p:nvGrpSpPr>
          <p:grpSpPr bwMode="auto">
            <a:xfrm>
              <a:off x="5156208" y="2004993"/>
              <a:ext cx="2848014" cy="1781175"/>
              <a:chOff x="628596" y="690525"/>
              <a:chExt cx="2848014" cy="1781175"/>
            </a:xfrm>
          </p:grpSpPr>
          <p:pic>
            <p:nvPicPr>
              <p:cNvPr id="54292" name="Picture 58" descr="simple_image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293" name="TextBox 59"/>
              <p:cNvSpPr txBox="1">
                <a:spLocks noChangeArrowheads="1"/>
              </p:cNvSpPr>
              <p:nvPr/>
            </p:nvSpPr>
            <p:spPr bwMode="auto">
              <a:xfrm>
                <a:off x="1249316" y="1238220"/>
                <a:ext cx="584207" cy="675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2400">
                    <a:solidFill>
                      <a:srgbClr val="FFFFFF"/>
                    </a:solidFill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54294" name="TextBox 61"/>
              <p:cNvSpPr txBox="1">
                <a:spLocks noChangeArrowheads="1"/>
              </p:cNvSpPr>
              <p:nvPr/>
            </p:nvSpPr>
            <p:spPr bwMode="auto">
              <a:xfrm>
                <a:off x="2162141" y="1201708"/>
                <a:ext cx="584207" cy="675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2400">
                    <a:solidFill>
                      <a:srgbClr val="000000"/>
                    </a:solidFill>
                    <a:latin typeface="Arial" pitchFamily="34" charset="0"/>
                  </a:rPr>
                  <a:t>2</a:t>
                </a:r>
              </a:p>
            </p:txBody>
          </p:sp>
          <p:sp>
            <p:nvSpPr>
              <p:cNvPr id="54295" name="TextBox 62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675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2400">
                    <a:solidFill>
                      <a:srgbClr val="000000"/>
                    </a:solidFill>
                    <a:latin typeface="Arial" pitchFamily="34" charset="0"/>
                  </a:rPr>
                  <a:t>3</a:t>
                </a:r>
              </a:p>
            </p:txBody>
          </p:sp>
        </p:grpSp>
        <p:cxnSp>
          <p:nvCxnSpPr>
            <p:cNvPr id="54291" name="Straight Arrow Connector 110"/>
            <p:cNvCxnSpPr>
              <a:cxnSpLocks noChangeShapeType="1"/>
            </p:cNvCxnSpPr>
            <p:nvPr/>
          </p:nvCxnSpPr>
          <p:spPr bwMode="auto">
            <a:xfrm>
              <a:off x="3878181" y="2916839"/>
              <a:ext cx="1059986" cy="2324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16" name="Down Arrow 115"/>
          <p:cNvSpPr>
            <a:spLocks noChangeArrowheads="1"/>
          </p:cNvSpPr>
          <p:nvPr/>
        </p:nvSpPr>
        <p:spPr bwMode="auto">
          <a:xfrm>
            <a:off x="1724025" y="196850"/>
            <a:ext cx="219075" cy="474662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BBE0E3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7" name="Down Arrow 116"/>
          <p:cNvSpPr>
            <a:spLocks noChangeArrowheads="1"/>
          </p:cNvSpPr>
          <p:nvPr/>
        </p:nvSpPr>
        <p:spPr bwMode="auto">
          <a:xfrm>
            <a:off x="4791075" y="233362"/>
            <a:ext cx="219075" cy="474663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BBE0E3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8" name="Down Arrow 117"/>
          <p:cNvSpPr>
            <a:spLocks noChangeArrowheads="1"/>
          </p:cNvSpPr>
          <p:nvPr/>
        </p:nvSpPr>
        <p:spPr bwMode="auto">
          <a:xfrm>
            <a:off x="7054850" y="269875"/>
            <a:ext cx="219075" cy="474662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BBE0E3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9" name="TextBox 75"/>
          <p:cNvSpPr txBox="1">
            <a:spLocks noChangeArrowheads="1"/>
          </p:cNvSpPr>
          <p:nvPr/>
        </p:nvSpPr>
        <p:spPr bwMode="auto">
          <a:xfrm>
            <a:off x="3914775" y="1292225"/>
            <a:ext cx="13509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Intensity</a:t>
            </a:r>
          </a:p>
        </p:txBody>
      </p:sp>
      <p:sp>
        <p:nvSpPr>
          <p:cNvPr id="120" name="Oval 119"/>
          <p:cNvSpPr>
            <a:spLocks noChangeArrowheads="1"/>
          </p:cNvSpPr>
          <p:nvPr/>
        </p:nvSpPr>
        <p:spPr bwMode="auto">
          <a:xfrm>
            <a:off x="1760538" y="890587"/>
            <a:ext cx="109537" cy="109538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21" name="Oval 120"/>
          <p:cNvSpPr>
            <a:spLocks noChangeArrowheads="1"/>
          </p:cNvSpPr>
          <p:nvPr/>
        </p:nvSpPr>
        <p:spPr bwMode="auto">
          <a:xfrm>
            <a:off x="4827588" y="890587"/>
            <a:ext cx="109537" cy="109538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22" name="Oval 121"/>
          <p:cNvSpPr>
            <a:spLocks noChangeArrowheads="1"/>
          </p:cNvSpPr>
          <p:nvPr/>
        </p:nvSpPr>
        <p:spPr bwMode="auto">
          <a:xfrm>
            <a:off x="7091363" y="890587"/>
            <a:ext cx="109537" cy="109538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822575" y="5105400"/>
          <a:ext cx="33496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5" imgW="1638300" imgH="406400" progId="Equation.3">
                  <p:embed/>
                </p:oleObj>
              </mc:Choice>
              <mc:Fallback>
                <p:oleObj name="Equation" r:id="rId5" imgW="1638300" imgH="4064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2575" y="5105400"/>
                        <a:ext cx="3349625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6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20" grpId="0" animBg="1"/>
      <p:bldP spid="121" grpId="0" animBg="1"/>
      <p:bldP spid="1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Clustering for Summarization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Calibri" charset="0"/>
              </a:rPr>
              <a:t>	Goal: cluster to minimize variance in data given clusters</a:t>
            </a:r>
          </a:p>
          <a:p>
            <a:pPr lvl="1"/>
            <a:r>
              <a:rPr lang="en-US" dirty="0">
                <a:latin typeface="Calibri" charset="0"/>
              </a:rPr>
              <a:t>Preserve information</a:t>
            </a:r>
          </a:p>
        </p:txBody>
      </p:sp>
      <p:sp>
        <p:nvSpPr>
          <p:cNvPr id="1029" name="TextBox 4"/>
          <p:cNvSpPr txBox="1">
            <a:spLocks noChangeArrowheads="1"/>
          </p:cNvSpPr>
          <p:nvPr/>
        </p:nvSpPr>
        <p:spPr bwMode="auto">
          <a:xfrm>
            <a:off x="5008563" y="4959821"/>
            <a:ext cx="28533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</a:rPr>
              <a:t>Whether      is assigned to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5067300" y="4693121"/>
            <a:ext cx="3810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5389343" y="3729221"/>
            <a:ext cx="4572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9"/>
          <p:cNvSpPr txBox="1">
            <a:spLocks noChangeArrowheads="1"/>
          </p:cNvSpPr>
          <p:nvPr/>
        </p:nvSpPr>
        <p:spPr bwMode="auto">
          <a:xfrm>
            <a:off x="4398963" y="3276600"/>
            <a:ext cx="1620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</a:rPr>
              <a:t>Cluster center</a:t>
            </a:r>
          </a:p>
        </p:txBody>
      </p:sp>
      <p:sp>
        <p:nvSpPr>
          <p:cNvPr id="1033" name="TextBox 10"/>
          <p:cNvSpPr txBox="1">
            <a:spLocks noChangeArrowheads="1"/>
          </p:cNvSpPr>
          <p:nvPr/>
        </p:nvSpPr>
        <p:spPr bwMode="auto">
          <a:xfrm>
            <a:off x="6125112" y="3276600"/>
            <a:ext cx="671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5905500" y="3750379"/>
            <a:ext cx="4572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Slide: Derek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ea typeface="+mn-ea"/>
              </a:rPr>
              <a:t>Hoiem</a:t>
            </a:r>
            <a:endParaRPr lang="en-US" dirty="0">
              <a:solidFill>
                <a:schemeClr val="bg1">
                  <a:lumMod val="65000"/>
                </a:schemeClr>
              </a:solidFill>
              <a:ea typeface="+mn-ea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969832" y="3810471"/>
          <a:ext cx="4491037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3" imgW="2197100" imgH="482600" progId="Equation.3">
                  <p:embed/>
                </p:oleObj>
              </mc:Choice>
              <mc:Fallback>
                <p:oleObj name="Equation" r:id="rId3" imgW="2197100" imgH="4826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9832" y="3810471"/>
                        <a:ext cx="4491037" cy="985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993134" y="4948708"/>
          <a:ext cx="331466" cy="458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5" imgW="165100" imgH="228600" progId="Equation.3">
                  <p:embed/>
                </p:oleObj>
              </mc:Choice>
              <mc:Fallback>
                <p:oleObj name="Equation" r:id="rId5" imgW="1651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3134" y="4948708"/>
                        <a:ext cx="331466" cy="458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797800" y="4961408"/>
          <a:ext cx="2809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7" imgW="139700" imgH="215900" progId="Equation.3">
                  <p:embed/>
                </p:oleObj>
              </mc:Choice>
              <mc:Fallback>
                <p:oleObj name="Equation" r:id="rId7" imgW="1397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97800" y="4961408"/>
                        <a:ext cx="2809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55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Clustering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With this objective, it is a “chicken and egg” problem:</a:t>
            </a:r>
          </a:p>
          <a:p>
            <a:pPr lvl="1"/>
            <a:r>
              <a:rPr lang="en-US" sz="2400" dirty="0"/>
              <a:t>If we knew the </a:t>
            </a:r>
            <a:r>
              <a:rPr lang="en-US" sz="2400" i="1" dirty="0"/>
              <a:t>cluster centers</a:t>
            </a:r>
            <a:r>
              <a:rPr lang="en-US" sz="2400" dirty="0"/>
              <a:t>, we could allocate points to groups by assigning each to its closest center.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If we knew the </a:t>
            </a:r>
            <a:r>
              <a:rPr lang="en-US" sz="2400" i="1" dirty="0"/>
              <a:t>group memberships</a:t>
            </a:r>
            <a:r>
              <a:rPr lang="en-US" sz="2400" dirty="0"/>
              <a:t>, we could get the centers by computing the mean per group.</a:t>
            </a:r>
          </a:p>
          <a:p>
            <a:pPr lvl="1"/>
            <a:endParaRPr lang="en-US" sz="2400" dirty="0"/>
          </a:p>
          <a:p>
            <a:endParaRPr lang="de-CH" sz="2800" dirty="0"/>
          </a:p>
        </p:txBody>
      </p:sp>
      <p:grpSp>
        <p:nvGrpSpPr>
          <p:cNvPr id="55302" name="Group 58"/>
          <p:cNvGrpSpPr>
            <a:grpSpLocks/>
          </p:cNvGrpSpPr>
          <p:nvPr/>
        </p:nvGrpSpPr>
        <p:grpSpPr bwMode="auto">
          <a:xfrm>
            <a:off x="847725" y="3103562"/>
            <a:ext cx="7667625" cy="182563"/>
            <a:chOff x="847674" y="5692806"/>
            <a:chExt cx="7667730" cy="182565"/>
          </a:xfrm>
        </p:grpSpPr>
        <p:cxnSp>
          <p:nvCxnSpPr>
            <p:cNvPr id="55356" name="Straight Connector 52"/>
            <p:cNvCxnSpPr>
              <a:cxnSpLocks noChangeShapeType="1"/>
            </p:cNvCxnSpPr>
            <p:nvPr/>
          </p:nvCxnSpPr>
          <p:spPr bwMode="auto">
            <a:xfrm>
              <a:off x="847674" y="5802345"/>
              <a:ext cx="7667730" cy="1588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5357" name="Oval 53"/>
            <p:cNvSpPr>
              <a:spLocks noChangeArrowheads="1"/>
            </p:cNvSpPr>
            <p:nvPr/>
          </p:nvSpPr>
          <p:spPr bwMode="auto">
            <a:xfrm>
              <a:off x="165096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8" name="Oval 54"/>
            <p:cNvSpPr>
              <a:spLocks noChangeArrowheads="1"/>
            </p:cNvSpPr>
            <p:nvPr/>
          </p:nvSpPr>
          <p:spPr bwMode="auto">
            <a:xfrm>
              <a:off x="180336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9" name="Oval 55"/>
            <p:cNvSpPr>
              <a:spLocks noChangeArrowheads="1"/>
            </p:cNvSpPr>
            <p:nvPr/>
          </p:nvSpPr>
          <p:spPr bwMode="auto">
            <a:xfrm>
              <a:off x="150490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0" name="Oval 56"/>
            <p:cNvSpPr>
              <a:spLocks noChangeArrowheads="1"/>
            </p:cNvSpPr>
            <p:nvPr/>
          </p:nvSpPr>
          <p:spPr bwMode="auto">
            <a:xfrm>
              <a:off x="194306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1" name="Oval 57"/>
            <p:cNvSpPr>
              <a:spLocks noChangeArrowheads="1"/>
            </p:cNvSpPr>
            <p:nvPr/>
          </p:nvSpPr>
          <p:spPr bwMode="auto">
            <a:xfrm>
              <a:off x="438943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2" name="Oval 58"/>
            <p:cNvSpPr>
              <a:spLocks noChangeArrowheads="1"/>
            </p:cNvSpPr>
            <p:nvPr/>
          </p:nvSpPr>
          <p:spPr bwMode="auto">
            <a:xfrm>
              <a:off x="453548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3" name="Oval 59"/>
            <p:cNvSpPr>
              <a:spLocks noChangeArrowheads="1"/>
            </p:cNvSpPr>
            <p:nvPr/>
          </p:nvSpPr>
          <p:spPr bwMode="auto">
            <a:xfrm>
              <a:off x="468154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4" name="Oval 60"/>
            <p:cNvSpPr>
              <a:spLocks noChangeArrowheads="1"/>
            </p:cNvSpPr>
            <p:nvPr/>
          </p:nvSpPr>
          <p:spPr bwMode="auto">
            <a:xfrm>
              <a:off x="471805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5" name="Oval 61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6" name="Oval 62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7" name="Oval 63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8" name="Oval 64"/>
            <p:cNvSpPr>
              <a:spLocks noChangeArrowheads="1"/>
            </p:cNvSpPr>
            <p:nvPr/>
          </p:nvSpPr>
          <p:spPr bwMode="auto">
            <a:xfrm>
              <a:off x="490061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69" name="Oval 65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0" name="Oval 66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1" name="Oval 67"/>
            <p:cNvSpPr>
              <a:spLocks noChangeArrowheads="1"/>
            </p:cNvSpPr>
            <p:nvPr/>
          </p:nvSpPr>
          <p:spPr bwMode="auto">
            <a:xfrm>
              <a:off x="187003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2" name="Oval 68"/>
            <p:cNvSpPr>
              <a:spLocks noChangeArrowheads="1"/>
            </p:cNvSpPr>
            <p:nvPr/>
          </p:nvSpPr>
          <p:spPr bwMode="auto">
            <a:xfrm>
              <a:off x="190655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3" name="Oval 69"/>
            <p:cNvSpPr>
              <a:spLocks noChangeArrowheads="1"/>
            </p:cNvSpPr>
            <p:nvPr/>
          </p:nvSpPr>
          <p:spPr bwMode="auto">
            <a:xfrm>
              <a:off x="2052604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4" name="Oval 70"/>
            <p:cNvSpPr>
              <a:spLocks noChangeArrowheads="1"/>
            </p:cNvSpPr>
            <p:nvPr/>
          </p:nvSpPr>
          <p:spPr bwMode="auto">
            <a:xfrm>
              <a:off x="614206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5" name="Oval 71"/>
            <p:cNvSpPr>
              <a:spLocks noChangeArrowheads="1"/>
            </p:cNvSpPr>
            <p:nvPr/>
          </p:nvSpPr>
          <p:spPr bwMode="auto">
            <a:xfrm>
              <a:off x="617857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6" name="Oval 72"/>
            <p:cNvSpPr>
              <a:spLocks noChangeArrowheads="1"/>
            </p:cNvSpPr>
            <p:nvPr/>
          </p:nvSpPr>
          <p:spPr bwMode="auto">
            <a:xfrm>
              <a:off x="632462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7" name="Oval 73"/>
            <p:cNvSpPr>
              <a:spLocks noChangeArrowheads="1"/>
            </p:cNvSpPr>
            <p:nvPr/>
          </p:nvSpPr>
          <p:spPr bwMode="auto">
            <a:xfrm>
              <a:off x="639765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8" name="Oval 74"/>
            <p:cNvSpPr>
              <a:spLocks noChangeArrowheads="1"/>
            </p:cNvSpPr>
            <p:nvPr/>
          </p:nvSpPr>
          <p:spPr bwMode="auto">
            <a:xfrm>
              <a:off x="6434164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79" name="Oval 75"/>
            <p:cNvSpPr>
              <a:spLocks noChangeArrowheads="1"/>
            </p:cNvSpPr>
            <p:nvPr/>
          </p:nvSpPr>
          <p:spPr bwMode="auto">
            <a:xfrm>
              <a:off x="658021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0" name="Oval 76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1" name="Oval 77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2" name="Oval 78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3" name="Oval 79"/>
            <p:cNvSpPr>
              <a:spLocks noChangeArrowheads="1"/>
            </p:cNvSpPr>
            <p:nvPr/>
          </p:nvSpPr>
          <p:spPr bwMode="auto">
            <a:xfrm>
              <a:off x="526574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4" name="Oval 80"/>
            <p:cNvSpPr>
              <a:spLocks noChangeArrowheads="1"/>
            </p:cNvSpPr>
            <p:nvPr/>
          </p:nvSpPr>
          <p:spPr bwMode="auto">
            <a:xfrm>
              <a:off x="530226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5" name="Oval 81"/>
            <p:cNvSpPr>
              <a:spLocks noChangeArrowheads="1"/>
            </p:cNvSpPr>
            <p:nvPr/>
          </p:nvSpPr>
          <p:spPr bwMode="auto">
            <a:xfrm>
              <a:off x="544831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6" name="Oval 82"/>
            <p:cNvSpPr>
              <a:spLocks noChangeArrowheads="1"/>
            </p:cNvSpPr>
            <p:nvPr/>
          </p:nvSpPr>
          <p:spPr bwMode="auto">
            <a:xfrm>
              <a:off x="574041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7" name="Oval 83"/>
            <p:cNvSpPr>
              <a:spLocks noChangeArrowheads="1"/>
            </p:cNvSpPr>
            <p:nvPr/>
          </p:nvSpPr>
          <p:spPr bwMode="auto">
            <a:xfrm>
              <a:off x="668975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8" name="Oval 84"/>
            <p:cNvSpPr>
              <a:spLocks noChangeArrowheads="1"/>
            </p:cNvSpPr>
            <p:nvPr/>
          </p:nvSpPr>
          <p:spPr bwMode="auto">
            <a:xfrm>
              <a:off x="672626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89" name="Oval 85"/>
            <p:cNvSpPr>
              <a:spLocks noChangeArrowheads="1"/>
            </p:cNvSpPr>
            <p:nvPr/>
          </p:nvSpPr>
          <p:spPr bwMode="auto">
            <a:xfrm>
              <a:off x="687232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90" name="Oval 86"/>
            <p:cNvSpPr>
              <a:spLocks noChangeArrowheads="1"/>
            </p:cNvSpPr>
            <p:nvPr/>
          </p:nvSpPr>
          <p:spPr bwMode="auto">
            <a:xfrm>
              <a:off x="690883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91" name="Oval 87"/>
            <p:cNvSpPr>
              <a:spLocks noChangeArrowheads="1"/>
            </p:cNvSpPr>
            <p:nvPr/>
          </p:nvSpPr>
          <p:spPr bwMode="auto">
            <a:xfrm>
              <a:off x="694534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92" name="Oval 88"/>
            <p:cNvSpPr>
              <a:spLocks noChangeArrowheads="1"/>
            </p:cNvSpPr>
            <p:nvPr/>
          </p:nvSpPr>
          <p:spPr bwMode="auto">
            <a:xfrm>
              <a:off x="709139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93" name="Oval 89"/>
            <p:cNvSpPr>
              <a:spLocks noChangeArrowheads="1"/>
            </p:cNvSpPr>
            <p:nvPr/>
          </p:nvSpPr>
          <p:spPr bwMode="auto">
            <a:xfrm>
              <a:off x="720093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94" name="Oval 90"/>
            <p:cNvSpPr>
              <a:spLocks noChangeArrowheads="1"/>
            </p:cNvSpPr>
            <p:nvPr/>
          </p:nvSpPr>
          <p:spPr bwMode="auto">
            <a:xfrm>
              <a:off x="734698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5303" name="Oval 91"/>
          <p:cNvSpPr>
            <a:spLocks noChangeArrowheads="1"/>
          </p:cNvSpPr>
          <p:nvPr/>
        </p:nvSpPr>
        <p:spPr bwMode="auto">
          <a:xfrm>
            <a:off x="1724025" y="3100387"/>
            <a:ext cx="219075" cy="215900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304" name="Oval 92"/>
          <p:cNvSpPr>
            <a:spLocks noChangeArrowheads="1"/>
          </p:cNvSpPr>
          <p:nvPr/>
        </p:nvSpPr>
        <p:spPr bwMode="auto">
          <a:xfrm>
            <a:off x="4864100" y="3100387"/>
            <a:ext cx="219075" cy="215900"/>
          </a:xfrm>
          <a:prstGeom prst="ellipse">
            <a:avLst/>
          </a:prstGeom>
          <a:solidFill>
            <a:srgbClr val="00B0F0"/>
          </a:solidFill>
          <a:ln w="25400" algn="ctr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305" name="Oval 93"/>
          <p:cNvSpPr>
            <a:spLocks noChangeArrowheads="1"/>
          </p:cNvSpPr>
          <p:nvPr/>
        </p:nvSpPr>
        <p:spPr bwMode="auto">
          <a:xfrm>
            <a:off x="6726238" y="3100387"/>
            <a:ext cx="219075" cy="215900"/>
          </a:xfrm>
          <a:prstGeom prst="ellipse">
            <a:avLst/>
          </a:prstGeom>
          <a:solidFill>
            <a:srgbClr val="92D050"/>
          </a:solidFill>
          <a:ln w="25400" algn="ctr">
            <a:solidFill>
              <a:srgbClr val="92D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Oval 94"/>
          <p:cNvSpPr>
            <a:spLocks noChangeArrowheads="1"/>
          </p:cNvSpPr>
          <p:nvPr/>
        </p:nvSpPr>
        <p:spPr bwMode="auto">
          <a:xfrm>
            <a:off x="1139825" y="2884487"/>
            <a:ext cx="1533525" cy="584200"/>
          </a:xfrm>
          <a:prstGeom prst="ellipse">
            <a:avLst/>
          </a:prstGeom>
          <a:noFill/>
          <a:ln w="25400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Oval 95"/>
          <p:cNvSpPr>
            <a:spLocks noChangeArrowheads="1"/>
          </p:cNvSpPr>
          <p:nvPr/>
        </p:nvSpPr>
        <p:spPr bwMode="auto">
          <a:xfrm>
            <a:off x="4097338" y="2884487"/>
            <a:ext cx="1862137" cy="584200"/>
          </a:xfrm>
          <a:prstGeom prst="ellipse">
            <a:avLst/>
          </a:prstGeom>
          <a:noFill/>
          <a:ln w="25400" algn="ctr">
            <a:solidFill>
              <a:srgbClr val="00B0F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Oval 96"/>
          <p:cNvSpPr>
            <a:spLocks noChangeArrowheads="1"/>
          </p:cNvSpPr>
          <p:nvPr/>
        </p:nvSpPr>
        <p:spPr bwMode="auto">
          <a:xfrm>
            <a:off x="5995988" y="2921000"/>
            <a:ext cx="1862137" cy="584200"/>
          </a:xfrm>
          <a:prstGeom prst="ellipse">
            <a:avLst/>
          </a:prstGeom>
          <a:noFill/>
          <a:ln w="25400" algn="ctr">
            <a:solidFill>
              <a:srgbClr val="92D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847725" y="5237163"/>
            <a:ext cx="7667625" cy="182562"/>
            <a:chOff x="847674" y="5692806"/>
            <a:chExt cx="7667730" cy="182565"/>
          </a:xfrm>
        </p:grpSpPr>
        <p:cxnSp>
          <p:nvCxnSpPr>
            <p:cNvPr id="55317" name="Straight Connector 144"/>
            <p:cNvCxnSpPr>
              <a:cxnSpLocks noChangeShapeType="1"/>
            </p:cNvCxnSpPr>
            <p:nvPr/>
          </p:nvCxnSpPr>
          <p:spPr bwMode="auto">
            <a:xfrm>
              <a:off x="847674" y="5802345"/>
              <a:ext cx="7667730" cy="1587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5318" name="Oval 145"/>
            <p:cNvSpPr>
              <a:spLocks noChangeArrowheads="1"/>
            </p:cNvSpPr>
            <p:nvPr/>
          </p:nvSpPr>
          <p:spPr bwMode="auto">
            <a:xfrm>
              <a:off x="165096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19" name="Oval 146"/>
            <p:cNvSpPr>
              <a:spLocks noChangeArrowheads="1"/>
            </p:cNvSpPr>
            <p:nvPr/>
          </p:nvSpPr>
          <p:spPr bwMode="auto">
            <a:xfrm>
              <a:off x="180336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0" name="Oval 147"/>
            <p:cNvSpPr>
              <a:spLocks noChangeArrowheads="1"/>
            </p:cNvSpPr>
            <p:nvPr/>
          </p:nvSpPr>
          <p:spPr bwMode="auto">
            <a:xfrm>
              <a:off x="150490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1" name="Oval 148"/>
            <p:cNvSpPr>
              <a:spLocks noChangeArrowheads="1"/>
            </p:cNvSpPr>
            <p:nvPr/>
          </p:nvSpPr>
          <p:spPr bwMode="auto">
            <a:xfrm>
              <a:off x="194306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2" name="Oval 149"/>
            <p:cNvSpPr>
              <a:spLocks noChangeArrowheads="1"/>
            </p:cNvSpPr>
            <p:nvPr/>
          </p:nvSpPr>
          <p:spPr bwMode="auto">
            <a:xfrm>
              <a:off x="438943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3" name="Oval 150"/>
            <p:cNvSpPr>
              <a:spLocks noChangeArrowheads="1"/>
            </p:cNvSpPr>
            <p:nvPr/>
          </p:nvSpPr>
          <p:spPr bwMode="auto">
            <a:xfrm>
              <a:off x="453548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4" name="Oval 151"/>
            <p:cNvSpPr>
              <a:spLocks noChangeArrowheads="1"/>
            </p:cNvSpPr>
            <p:nvPr/>
          </p:nvSpPr>
          <p:spPr bwMode="auto">
            <a:xfrm>
              <a:off x="468154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5" name="Oval 152"/>
            <p:cNvSpPr>
              <a:spLocks noChangeArrowheads="1"/>
            </p:cNvSpPr>
            <p:nvPr/>
          </p:nvSpPr>
          <p:spPr bwMode="auto">
            <a:xfrm>
              <a:off x="471805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6" name="Oval 153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7" name="Oval 154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8" name="Oval 155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29" name="Oval 156"/>
            <p:cNvSpPr>
              <a:spLocks noChangeArrowheads="1"/>
            </p:cNvSpPr>
            <p:nvPr/>
          </p:nvSpPr>
          <p:spPr bwMode="auto">
            <a:xfrm>
              <a:off x="490061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0" name="Oval 157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1" name="Oval 158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2" name="Oval 159"/>
            <p:cNvSpPr>
              <a:spLocks noChangeArrowheads="1"/>
            </p:cNvSpPr>
            <p:nvPr/>
          </p:nvSpPr>
          <p:spPr bwMode="auto">
            <a:xfrm>
              <a:off x="187003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3" name="Oval 160"/>
            <p:cNvSpPr>
              <a:spLocks noChangeArrowheads="1"/>
            </p:cNvSpPr>
            <p:nvPr/>
          </p:nvSpPr>
          <p:spPr bwMode="auto">
            <a:xfrm>
              <a:off x="190655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4" name="Oval 161"/>
            <p:cNvSpPr>
              <a:spLocks noChangeArrowheads="1"/>
            </p:cNvSpPr>
            <p:nvPr/>
          </p:nvSpPr>
          <p:spPr bwMode="auto">
            <a:xfrm>
              <a:off x="2052604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5" name="Oval 162"/>
            <p:cNvSpPr>
              <a:spLocks noChangeArrowheads="1"/>
            </p:cNvSpPr>
            <p:nvPr/>
          </p:nvSpPr>
          <p:spPr bwMode="auto">
            <a:xfrm>
              <a:off x="614206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6" name="Oval 163"/>
            <p:cNvSpPr>
              <a:spLocks noChangeArrowheads="1"/>
            </p:cNvSpPr>
            <p:nvPr/>
          </p:nvSpPr>
          <p:spPr bwMode="auto">
            <a:xfrm>
              <a:off x="617857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7" name="Oval 164"/>
            <p:cNvSpPr>
              <a:spLocks noChangeArrowheads="1"/>
            </p:cNvSpPr>
            <p:nvPr/>
          </p:nvSpPr>
          <p:spPr bwMode="auto">
            <a:xfrm>
              <a:off x="632462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8" name="Oval 165"/>
            <p:cNvSpPr>
              <a:spLocks noChangeArrowheads="1"/>
            </p:cNvSpPr>
            <p:nvPr/>
          </p:nvSpPr>
          <p:spPr bwMode="auto">
            <a:xfrm>
              <a:off x="639765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39" name="Oval 166"/>
            <p:cNvSpPr>
              <a:spLocks noChangeArrowheads="1"/>
            </p:cNvSpPr>
            <p:nvPr/>
          </p:nvSpPr>
          <p:spPr bwMode="auto">
            <a:xfrm>
              <a:off x="6434164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0" name="Oval 167"/>
            <p:cNvSpPr>
              <a:spLocks noChangeArrowheads="1"/>
            </p:cNvSpPr>
            <p:nvPr/>
          </p:nvSpPr>
          <p:spPr bwMode="auto">
            <a:xfrm>
              <a:off x="658021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1" name="Oval 168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2" name="Oval 169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3" name="Oval 170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4" name="Oval 171"/>
            <p:cNvSpPr>
              <a:spLocks noChangeArrowheads="1"/>
            </p:cNvSpPr>
            <p:nvPr/>
          </p:nvSpPr>
          <p:spPr bwMode="auto">
            <a:xfrm>
              <a:off x="526574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5" name="Oval 172"/>
            <p:cNvSpPr>
              <a:spLocks noChangeArrowheads="1"/>
            </p:cNvSpPr>
            <p:nvPr/>
          </p:nvSpPr>
          <p:spPr bwMode="auto">
            <a:xfrm>
              <a:off x="5302260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6" name="Oval 173"/>
            <p:cNvSpPr>
              <a:spLocks noChangeArrowheads="1"/>
            </p:cNvSpPr>
            <p:nvPr/>
          </p:nvSpPr>
          <p:spPr bwMode="auto">
            <a:xfrm>
              <a:off x="544831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7" name="Oval 174"/>
            <p:cNvSpPr>
              <a:spLocks noChangeArrowheads="1"/>
            </p:cNvSpPr>
            <p:nvPr/>
          </p:nvSpPr>
          <p:spPr bwMode="auto">
            <a:xfrm>
              <a:off x="574041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8" name="Oval 175"/>
            <p:cNvSpPr>
              <a:spLocks noChangeArrowheads="1"/>
            </p:cNvSpPr>
            <p:nvPr/>
          </p:nvSpPr>
          <p:spPr bwMode="auto">
            <a:xfrm>
              <a:off x="6689754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49" name="Oval 176"/>
            <p:cNvSpPr>
              <a:spLocks noChangeArrowheads="1"/>
            </p:cNvSpPr>
            <p:nvPr/>
          </p:nvSpPr>
          <p:spPr bwMode="auto">
            <a:xfrm>
              <a:off x="672626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0" name="Oval 177"/>
            <p:cNvSpPr>
              <a:spLocks noChangeArrowheads="1"/>
            </p:cNvSpPr>
            <p:nvPr/>
          </p:nvSpPr>
          <p:spPr bwMode="auto">
            <a:xfrm>
              <a:off x="6872320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1" name="Oval 178"/>
            <p:cNvSpPr>
              <a:spLocks noChangeArrowheads="1"/>
            </p:cNvSpPr>
            <p:nvPr/>
          </p:nvSpPr>
          <p:spPr bwMode="auto">
            <a:xfrm>
              <a:off x="6908832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2" name="Oval 179"/>
            <p:cNvSpPr>
              <a:spLocks noChangeArrowheads="1"/>
            </p:cNvSpPr>
            <p:nvPr/>
          </p:nvSpPr>
          <p:spPr bwMode="auto">
            <a:xfrm>
              <a:off x="6945346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3" name="Oval 180"/>
            <p:cNvSpPr>
              <a:spLocks noChangeArrowheads="1"/>
            </p:cNvSpPr>
            <p:nvPr/>
          </p:nvSpPr>
          <p:spPr bwMode="auto">
            <a:xfrm>
              <a:off x="7091398" y="5692806"/>
              <a:ext cx="182564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4" name="Oval 181"/>
            <p:cNvSpPr>
              <a:spLocks noChangeArrowheads="1"/>
            </p:cNvSpPr>
            <p:nvPr/>
          </p:nvSpPr>
          <p:spPr bwMode="auto">
            <a:xfrm>
              <a:off x="7200936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55" name="Oval 182"/>
            <p:cNvSpPr>
              <a:spLocks noChangeArrowheads="1"/>
            </p:cNvSpPr>
            <p:nvPr/>
          </p:nvSpPr>
          <p:spPr bwMode="auto">
            <a:xfrm>
              <a:off x="7346988" y="5692806"/>
              <a:ext cx="182566" cy="182565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4" name="Oval 183"/>
          <p:cNvSpPr>
            <a:spLocks noChangeArrowheads="1"/>
          </p:cNvSpPr>
          <p:nvPr/>
        </p:nvSpPr>
        <p:spPr bwMode="auto">
          <a:xfrm>
            <a:off x="1139825" y="5018088"/>
            <a:ext cx="1533525" cy="584200"/>
          </a:xfrm>
          <a:prstGeom prst="ellipse">
            <a:avLst/>
          </a:prstGeom>
          <a:noFill/>
          <a:ln w="25400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Oval 184"/>
          <p:cNvSpPr>
            <a:spLocks noChangeArrowheads="1"/>
          </p:cNvSpPr>
          <p:nvPr/>
        </p:nvSpPr>
        <p:spPr bwMode="auto">
          <a:xfrm>
            <a:off x="4097338" y="5018088"/>
            <a:ext cx="1862137" cy="584200"/>
          </a:xfrm>
          <a:prstGeom prst="ellipse">
            <a:avLst/>
          </a:prstGeom>
          <a:noFill/>
          <a:ln w="25400" algn="ctr">
            <a:solidFill>
              <a:srgbClr val="00B0F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6" name="Oval 185"/>
          <p:cNvSpPr>
            <a:spLocks noChangeArrowheads="1"/>
          </p:cNvSpPr>
          <p:nvPr/>
        </p:nvSpPr>
        <p:spPr bwMode="auto">
          <a:xfrm>
            <a:off x="5995988" y="5054600"/>
            <a:ext cx="1862137" cy="584200"/>
          </a:xfrm>
          <a:prstGeom prst="ellipse">
            <a:avLst/>
          </a:prstGeom>
          <a:noFill/>
          <a:ln w="25400" algn="ctr">
            <a:solidFill>
              <a:srgbClr val="92D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7" name="Oval 186"/>
          <p:cNvSpPr>
            <a:spLocks noChangeArrowheads="1"/>
          </p:cNvSpPr>
          <p:nvPr/>
        </p:nvSpPr>
        <p:spPr bwMode="auto">
          <a:xfrm>
            <a:off x="1724025" y="5233988"/>
            <a:ext cx="219075" cy="215900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8" name="Oval 187"/>
          <p:cNvSpPr>
            <a:spLocks noChangeArrowheads="1"/>
          </p:cNvSpPr>
          <p:nvPr/>
        </p:nvSpPr>
        <p:spPr bwMode="auto">
          <a:xfrm>
            <a:off x="4900613" y="5233988"/>
            <a:ext cx="219075" cy="215900"/>
          </a:xfrm>
          <a:prstGeom prst="ellipse">
            <a:avLst/>
          </a:prstGeom>
          <a:solidFill>
            <a:srgbClr val="00B0F0"/>
          </a:solidFill>
          <a:ln w="25400" algn="ctr">
            <a:solidFill>
              <a:srgbClr val="00B0F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9" name="Oval 188"/>
          <p:cNvSpPr>
            <a:spLocks noChangeArrowheads="1"/>
          </p:cNvSpPr>
          <p:nvPr/>
        </p:nvSpPr>
        <p:spPr bwMode="auto">
          <a:xfrm>
            <a:off x="6762750" y="5233988"/>
            <a:ext cx="219075" cy="215900"/>
          </a:xfrm>
          <a:prstGeom prst="ellipse">
            <a:avLst/>
          </a:prstGeom>
          <a:solidFill>
            <a:srgbClr val="92D050"/>
          </a:solidFill>
          <a:ln w="25400" algn="ctr">
            <a:solidFill>
              <a:srgbClr val="92D05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Box 5"/>
          <p:cNvSpPr txBox="1">
            <a:spLocks noChangeArrowheads="1"/>
          </p:cNvSpPr>
          <p:nvPr/>
        </p:nvSpPr>
        <p:spPr bwMode="auto">
          <a:xfrm rot="16200000">
            <a:off x="7705725" y="4864100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638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Initialize (        ): cluster centers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Compute      : assign each point to the closest center</a:t>
            </a:r>
          </a:p>
          <a:p>
            <a:pPr marL="914400" lvl="1" indent="-514350">
              <a:defRPr/>
            </a:pPr>
            <a:r>
              <a:rPr lang="en-US" sz="1600" dirty="0">
                <a:ea typeface="+mn-ea"/>
              </a:rPr>
              <a:t>       denotes the set of assignment for each       to cluster       at iteration </a:t>
            </a:r>
            <a:r>
              <a:rPr lang="en-US" sz="1600" i="1" dirty="0">
                <a:ea typeface="+mn-ea"/>
              </a:rPr>
              <a:t>t</a:t>
            </a:r>
            <a:r>
              <a:rPr lang="en-US" sz="1600" dirty="0">
                <a:ea typeface="+mn-ea"/>
              </a:rPr>
              <a:t> 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0" indent="0">
              <a:buNone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Computer     : update cluster centers as the mean of the points</a:t>
            </a:r>
          </a:p>
          <a:p>
            <a:pPr marL="0" indent="0">
              <a:buNone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Update               , Repeat Step 2-3 till stopped</a:t>
            </a:r>
          </a:p>
          <a:p>
            <a:pPr marL="0" indent="0">
              <a:buNone/>
              <a:defRPr/>
            </a:pPr>
            <a:endParaRPr lang="en-US" sz="24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Slide: Derek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ea typeface="+mn-ea"/>
              </a:rPr>
              <a:t>Hoiem</a:t>
            </a:r>
            <a:endParaRPr lang="en-US" dirty="0">
              <a:solidFill>
                <a:schemeClr val="bg1">
                  <a:lumMod val="65000"/>
                </a:schemeClr>
              </a:solidFill>
              <a:ea typeface="+mn-ea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821237" y="1106488"/>
          <a:ext cx="10461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Equation" r:id="rId3" imgW="508000" imgH="203200" progId="Equation.3">
                  <p:embed/>
                </p:oleObj>
              </mc:Choice>
              <mc:Fallback>
                <p:oleObj name="Equation" r:id="rId3" imgW="5080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1237" y="1106488"/>
                        <a:ext cx="104616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456106" y="2654728"/>
          <a:ext cx="3516926" cy="850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Equation" r:id="rId5" imgW="1993900" imgH="482600" progId="Equation.3">
                  <p:embed/>
                </p:oleObj>
              </mc:Choice>
              <mc:Fallback>
                <p:oleObj name="Equation" r:id="rId5" imgW="1993900" imgH="4826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56106" y="2654728"/>
                        <a:ext cx="3516926" cy="850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673778" y="4069353"/>
          <a:ext cx="3276600" cy="807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Equation" r:id="rId7" imgW="1955800" imgH="482600" progId="Equation.3">
                  <p:embed/>
                </p:oleObj>
              </mc:Choice>
              <mc:Fallback>
                <p:oleObj name="Equation" r:id="rId7" imgW="1955800" imgH="482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3778" y="4069353"/>
                        <a:ext cx="3276600" cy="807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905000" y="4953000"/>
          <a:ext cx="946150" cy="330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Equation" r:id="rId9" imgW="469900" imgH="165100" progId="Equation.3">
                  <p:embed/>
                </p:oleObj>
              </mc:Choice>
              <mc:Fallback>
                <p:oleObj name="Equation" r:id="rId9" imgW="469900" imgH="1651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5000" y="4953000"/>
                        <a:ext cx="946150" cy="330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876800" y="2352146"/>
          <a:ext cx="282428" cy="391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Equation" r:id="rId11" imgW="165100" imgH="228600" progId="Equation.3">
                  <p:embed/>
                </p:oleObj>
              </mc:Choice>
              <mc:Fallback>
                <p:oleObj name="Equation" r:id="rId11" imgW="165100" imgH="2286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76800" y="2352146"/>
                        <a:ext cx="282428" cy="391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010102" y="2362199"/>
          <a:ext cx="238298" cy="369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Equation" r:id="rId13" imgW="139700" imgH="215900" progId="Equation.3">
                  <p:embed/>
                </p:oleObj>
              </mc:Choice>
              <mc:Fallback>
                <p:oleObj name="Equation" r:id="rId13" imgW="1397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0102" y="2362199"/>
                        <a:ext cx="238298" cy="369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1295400" y="2362198"/>
          <a:ext cx="243069" cy="300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Equation" r:id="rId15" imgW="165100" imgH="203200" progId="Equation.3">
                  <p:embed/>
                </p:oleObj>
              </mc:Choice>
              <mc:Fallback>
                <p:oleObj name="Equation" r:id="rId15" imgW="165100" imgH="2032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95400" y="2362198"/>
                        <a:ext cx="243069" cy="300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057400" y="1143000"/>
          <a:ext cx="611260" cy="31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Equation" r:id="rId17" imgW="317500" imgH="165100" progId="Equation.3">
                  <p:embed/>
                </p:oleObj>
              </mc:Choice>
              <mc:Fallback>
                <p:oleObj name="Equation" r:id="rId17" imgW="317500" imgH="1651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57400" y="1143000"/>
                        <a:ext cx="611260" cy="31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133600" y="1905000"/>
          <a:ext cx="381000" cy="470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Equation" r:id="rId19" imgW="165100" imgH="203200" progId="Equation.3">
                  <p:embed/>
                </p:oleObj>
              </mc:Choice>
              <mc:Fallback>
                <p:oleObj name="Equation" r:id="rId19" imgW="165100" imgH="2032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33600" y="1905000"/>
                        <a:ext cx="381000" cy="470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2239962" y="3516313"/>
          <a:ext cx="3508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Equation" r:id="rId21" imgW="152400" imgH="203200" progId="Equation.3">
                  <p:embed/>
                </p:oleObj>
              </mc:Choice>
              <mc:Fallback>
                <p:oleObj name="Equation" r:id="rId21" imgW="152400" imgH="2032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239962" y="3516313"/>
                        <a:ext cx="350838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urved Right Arrow 20"/>
          <p:cNvSpPr>
            <a:spLocks noChangeArrowheads="1"/>
          </p:cNvSpPr>
          <p:nvPr/>
        </p:nvSpPr>
        <p:spPr bwMode="auto">
          <a:xfrm rot="10800000">
            <a:off x="7924800" y="2133600"/>
            <a:ext cx="912813" cy="3124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BBE0E3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de-DE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638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Initialize (        ): cluster centers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Compute      : assign each point to the closest center</a:t>
            </a:r>
          </a:p>
          <a:p>
            <a:pPr marL="400050" lvl="1" indent="0">
              <a:buNone/>
              <a:defRPr/>
            </a:pPr>
            <a:r>
              <a:rPr lang="en-US" sz="1600" dirty="0">
                <a:ea typeface="+mn-ea"/>
              </a:rPr>
              <a:t> 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0" indent="0">
              <a:buNone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Computer     : update cluster centers as the mean of the points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/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ea typeface="+mn-ea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Update               , Repeat Step 2-3 till stopped</a:t>
            </a:r>
          </a:p>
          <a:p>
            <a:pPr marL="0" indent="0">
              <a:buNone/>
              <a:defRPr/>
            </a:pPr>
            <a:endParaRPr lang="en-US" sz="24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Slide: Derek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ea typeface="+mn-ea"/>
              </a:rPr>
              <a:t>Hoiem</a:t>
            </a:r>
            <a:endParaRPr lang="en-US" dirty="0">
              <a:solidFill>
                <a:schemeClr val="bg1">
                  <a:lumMod val="65000"/>
                </a:schemeClr>
              </a:solidFill>
              <a:ea typeface="+mn-ea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821237" y="1106488"/>
          <a:ext cx="10461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Equation" r:id="rId3" imgW="508000" imgH="203200" progId="Equation.3">
                  <p:embed/>
                </p:oleObj>
              </mc:Choice>
              <mc:Fallback>
                <p:oleObj name="Equation" r:id="rId3" imgW="5080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1237" y="1106488"/>
                        <a:ext cx="104616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057400" y="1143000"/>
          <a:ext cx="611260" cy="31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Equation" r:id="rId5" imgW="317500" imgH="165100" progId="Equation.3">
                  <p:embed/>
                </p:oleObj>
              </mc:Choice>
              <mc:Fallback>
                <p:oleObj name="Equation" r:id="rId5" imgW="317500" imgH="1651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7400" y="1143000"/>
                        <a:ext cx="611260" cy="31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133600" y="1905000"/>
          <a:ext cx="381000" cy="470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Equation" r:id="rId7" imgW="165100" imgH="203200" progId="Equation.3">
                  <p:embed/>
                </p:oleObj>
              </mc:Choice>
              <mc:Fallback>
                <p:oleObj name="Equation" r:id="rId7" imgW="165100" imgH="2032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1905000"/>
                        <a:ext cx="381000" cy="470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2239962" y="3516313"/>
          <a:ext cx="3508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Equation" r:id="rId9" imgW="152400" imgH="203200" progId="Equation.3">
                  <p:embed/>
                </p:oleObj>
              </mc:Choice>
              <mc:Fallback>
                <p:oleObj name="Equation" r:id="rId9" imgW="152400" imgH="2032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9962" y="3516313"/>
                        <a:ext cx="350838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43000" y="1371600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Commonly used: random initialization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Or greedily choose K to minimize residual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3000" y="2381071"/>
            <a:ext cx="287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Typical distance measure: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Euclidean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Cosine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Others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5089" y="5421868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       doesn’t change anymore.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503642" y="5303672"/>
          <a:ext cx="3508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Equation" r:id="rId11" imgW="152400" imgH="203200" progId="Equation.3">
                  <p:embed/>
                </p:oleObj>
              </mc:Choice>
              <mc:Fallback>
                <p:oleObj name="Equation" r:id="rId11" imgW="152400" imgH="20320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03642" y="5303672"/>
                        <a:ext cx="350838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971800" y="2667000"/>
          <a:ext cx="15049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Equation" r:id="rId13" imgW="1003300" imgH="228600" progId="Equation.3">
                  <p:embed/>
                </p:oleObj>
              </mc:Choice>
              <mc:Fallback>
                <p:oleObj name="Equation" r:id="rId13" imgW="100330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71800" y="2667000"/>
                        <a:ext cx="15049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971800" y="2952750"/>
          <a:ext cx="2438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Equation" r:id="rId15" imgW="1625600" imgH="266700" progId="Equation.3">
                  <p:embed/>
                </p:oleObj>
              </mc:Choice>
              <mc:Fallback>
                <p:oleObj name="Equation" r:id="rId15" imgW="1625600" imgH="26670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71800" y="2952750"/>
                        <a:ext cx="24384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1905000" y="4953000"/>
          <a:ext cx="946150" cy="330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Equation" r:id="rId17" imgW="469900" imgH="165100" progId="Equation.3">
                  <p:embed/>
                </p:oleObj>
              </mc:Choice>
              <mc:Fallback>
                <p:oleObj name="Equation" r:id="rId17" imgW="469900" imgH="1651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05000" y="4953000"/>
                        <a:ext cx="946150" cy="330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673778" y="4069353"/>
          <a:ext cx="3276600" cy="807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Equation" r:id="rId19" imgW="1955800" imgH="482600" progId="Equation.3">
                  <p:embed/>
                </p:oleObj>
              </mc:Choice>
              <mc:Fallback>
                <p:oleObj name="Equation" r:id="rId19" imgW="1955800" imgH="4826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673778" y="4069353"/>
                        <a:ext cx="3276600" cy="807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38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K-means clustering</a:t>
            </a:r>
          </a:p>
        </p:txBody>
      </p:sp>
      <p:pic>
        <p:nvPicPr>
          <p:cNvPr id="22531" name="Picture 5" descr="120px-K_Means_Example_Step_1">
            <a:hlinkClick r:id="rId2" tooltip="K Means Example Step 1.svg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524000"/>
            <a:ext cx="2057400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 descr="120px-K_Means_Example_Step_2">
            <a:hlinkClick r:id="rId4" tooltip="K Means Example Step 2.svg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0"/>
            <a:ext cx="2057400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 descr="120px-K_Means_Example_Step_3">
            <a:hlinkClick r:id="rId6" tooltip="K Means Example Step 3.svg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70037"/>
            <a:ext cx="20574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 descr="120px-K_Means_Example_Step_4">
            <a:hlinkClick r:id="rId8" tooltip="K Means Example Step 4.svg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00200"/>
            <a:ext cx="2057400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Text Box 24"/>
          <p:cNvSpPr txBox="1">
            <a:spLocks noChangeArrowheads="1"/>
          </p:cNvSpPr>
          <p:nvPr/>
        </p:nvSpPr>
        <p:spPr bwMode="auto">
          <a:xfrm>
            <a:off x="7016750" y="6581775"/>
            <a:ext cx="212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7F7F7F"/>
                </a:solidFill>
              </a:rPr>
              <a:t>Illustration Source: wikipedia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1905000" y="24384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648200" y="25146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6553200" y="24384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2539" name="TextBox 18"/>
          <p:cNvSpPr txBox="1">
            <a:spLocks noChangeArrowheads="1"/>
          </p:cNvSpPr>
          <p:nvPr/>
        </p:nvSpPr>
        <p:spPr bwMode="auto">
          <a:xfrm>
            <a:off x="228600" y="3352800"/>
            <a:ext cx="1828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1. Initialize Cluster Centers</a:t>
            </a:r>
          </a:p>
        </p:txBody>
      </p:sp>
      <p:sp>
        <p:nvSpPr>
          <p:cNvPr id="22540" name="TextBox 19"/>
          <p:cNvSpPr txBox="1">
            <a:spLocks noChangeArrowheads="1"/>
          </p:cNvSpPr>
          <p:nvPr/>
        </p:nvSpPr>
        <p:spPr bwMode="auto">
          <a:xfrm>
            <a:off x="2438400" y="3352800"/>
            <a:ext cx="2133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2. Assign Points to Clusters</a:t>
            </a:r>
          </a:p>
        </p:txBody>
      </p:sp>
      <p:sp>
        <p:nvSpPr>
          <p:cNvPr id="22541" name="TextBox 20"/>
          <p:cNvSpPr txBox="1">
            <a:spLocks noChangeArrowheads="1"/>
          </p:cNvSpPr>
          <p:nvPr/>
        </p:nvSpPr>
        <p:spPr bwMode="auto">
          <a:xfrm>
            <a:off x="4800600" y="3352800"/>
            <a:ext cx="2133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3. Re-compute Means</a:t>
            </a:r>
          </a:p>
        </p:txBody>
      </p:sp>
      <p:sp>
        <p:nvSpPr>
          <p:cNvPr id="22542" name="TextBox 21"/>
          <p:cNvSpPr txBox="1">
            <a:spLocks noChangeArrowheads="1"/>
          </p:cNvSpPr>
          <p:nvPr/>
        </p:nvSpPr>
        <p:spPr bwMode="auto">
          <a:xfrm>
            <a:off x="7010400" y="3352800"/>
            <a:ext cx="2133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Repeat (2) and (3)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4038599"/>
            <a:ext cx="8229600" cy="1981201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Java demo:</a:t>
            </a:r>
          </a:p>
          <a:p>
            <a:pPr>
              <a:buFontTx/>
              <a:buNone/>
            </a:pPr>
            <a:r>
              <a:rPr lang="en-US" dirty="0">
                <a:solidFill>
                  <a:srgbClr val="000000"/>
                </a:solidFill>
                <a:hlinkClick r:id="rId10"/>
              </a:rPr>
              <a:t> </a:t>
            </a:r>
            <a:r>
              <a:rPr lang="en-US" sz="1800" dirty="0">
                <a:solidFill>
                  <a:srgbClr val="000000"/>
                </a:solidFill>
                <a:hlinkClick r:id="rId10"/>
              </a:rPr>
              <a:t>http://home.dei.polimi.it/matteucc/Clustering/tutorial_html/AppletKM.html</a:t>
            </a:r>
            <a:endParaRPr lang="en-US" dirty="0">
              <a:solidFill>
                <a:srgbClr val="000000"/>
              </a:solidFill>
            </a:endParaRPr>
          </a:p>
          <a:p>
            <a:endParaRPr lang="de-CH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74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132" y="1168826"/>
            <a:ext cx="8229600" cy="4850974"/>
          </a:xfrm>
        </p:spPr>
        <p:txBody>
          <a:bodyPr>
            <a:normAutofit/>
          </a:bodyPr>
          <a:lstStyle/>
          <a:p>
            <a:r>
              <a:rPr lang="en-US" sz="2800" dirty="0"/>
              <a:t>Converges to a </a:t>
            </a:r>
            <a:r>
              <a:rPr lang="en-US" sz="2800" i="1" dirty="0"/>
              <a:t>local minimum</a:t>
            </a:r>
            <a:r>
              <a:rPr lang="en-US" sz="2800" dirty="0"/>
              <a:t> solution</a:t>
            </a:r>
          </a:p>
          <a:p>
            <a:pPr lvl="1"/>
            <a:r>
              <a:rPr lang="en-US" sz="2400" dirty="0"/>
              <a:t>Initialize multiple runs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000" dirty="0"/>
          </a:p>
          <a:p>
            <a:r>
              <a:rPr lang="en-US" sz="2800" dirty="0"/>
              <a:t>Better fit for spherical data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Need to pick K (# of clusters)</a:t>
            </a:r>
          </a:p>
          <a:p>
            <a:pPr lvl="1"/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K-means clustering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1092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229" y="3352800"/>
            <a:ext cx="3768571" cy="17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05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Segmentation as Clustering</a:t>
            </a:r>
            <a:endParaRPr lang="de-CH" dirty="0"/>
          </a:p>
        </p:txBody>
      </p:sp>
      <p:pic>
        <p:nvPicPr>
          <p:cNvPr id="57349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t="4912" r="12018" b="11087"/>
          <a:stretch>
            <a:fillRect/>
          </a:stretch>
        </p:blipFill>
        <p:spPr bwMode="auto">
          <a:xfrm>
            <a:off x="879939" y="2189795"/>
            <a:ext cx="3681413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abelim_k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64" y="3684588"/>
            <a:ext cx="2982071" cy="213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6" descr="labelim_k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64" y="1019175"/>
            <a:ext cx="2982071" cy="213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823742" y="3153170"/>
            <a:ext cx="1382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+mn-lt"/>
              </a:rPr>
              <a:t>2 clusters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18152" y="4922438"/>
            <a:ext cx="1981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+mn-lt"/>
              </a:rPr>
              <a:t>Original image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823741" y="5818582"/>
            <a:ext cx="1382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3 clusters</a:t>
            </a:r>
          </a:p>
        </p:txBody>
      </p:sp>
    </p:spTree>
    <p:extLst>
      <p:ext uri="{BB962C8B-B14F-4D97-AF65-F5344CB8AC3E}">
        <p14:creationId xmlns:p14="http://schemas.microsoft.com/office/powerpoint/2010/main" val="223756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Feature Space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Depending on what we choose as the </a:t>
            </a:r>
            <a:r>
              <a:rPr lang="en-US" i="1" dirty="0"/>
              <a:t>feature space</a:t>
            </a:r>
            <a:r>
              <a:rPr lang="en-US" dirty="0"/>
              <a:t>, we can group pixels in different ways.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Grouping pixels based on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intensity </a:t>
            </a:r>
            <a:r>
              <a:rPr lang="en-US" dirty="0">
                <a:solidFill>
                  <a:srgbClr val="000000"/>
                </a:solidFill>
              </a:rPr>
              <a:t>similarity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Feature space: intensity value (1D) </a:t>
            </a:r>
          </a:p>
          <a:p>
            <a:pPr>
              <a:buFontTx/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de-CH" dirty="0"/>
          </a:p>
        </p:txBody>
      </p:sp>
      <p:pic>
        <p:nvPicPr>
          <p:cNvPr id="66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092" y="2209800"/>
            <a:ext cx="441960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Connector 66"/>
          <p:cNvCxnSpPr>
            <a:cxnSpLocks noChangeShapeType="1"/>
          </p:cNvCxnSpPr>
          <p:nvPr/>
        </p:nvCxnSpPr>
        <p:spPr bwMode="auto">
          <a:xfrm>
            <a:off x="555625" y="3962400"/>
            <a:ext cx="4089400" cy="0"/>
          </a:xfrm>
          <a:prstGeom prst="line">
            <a:avLst/>
          </a:prstGeom>
          <a:noFill/>
          <a:ln w="2857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60426" name="Oval 68"/>
            <p:cNvSpPr>
              <a:spLocks noChangeArrowheads="1"/>
            </p:cNvSpPr>
            <p:nvPr/>
          </p:nvSpPr>
          <p:spPr bwMode="auto">
            <a:xfrm>
              <a:off x="983888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27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0428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0429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0430" name="Oval 72"/>
            <p:cNvSpPr>
              <a:spLocks noChangeArrowheads="1"/>
            </p:cNvSpPr>
            <p:nvPr/>
          </p:nvSpPr>
          <p:spPr bwMode="auto">
            <a:xfrm>
              <a:off x="1064856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1" name="Oval 73"/>
            <p:cNvSpPr>
              <a:spLocks noChangeArrowheads="1"/>
            </p:cNvSpPr>
            <p:nvPr/>
          </p:nvSpPr>
          <p:spPr bwMode="auto">
            <a:xfrm>
              <a:off x="90609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2" name="Oval 74"/>
            <p:cNvSpPr>
              <a:spLocks noChangeArrowheads="1"/>
            </p:cNvSpPr>
            <p:nvPr/>
          </p:nvSpPr>
          <p:spPr bwMode="auto">
            <a:xfrm>
              <a:off x="1139474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3" name="Oval 75"/>
            <p:cNvSpPr>
              <a:spLocks noChangeArrowheads="1"/>
            </p:cNvSpPr>
            <p:nvPr/>
          </p:nvSpPr>
          <p:spPr bwMode="auto">
            <a:xfrm>
              <a:off x="244449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4" name="Oval 76"/>
            <p:cNvSpPr>
              <a:spLocks noChangeArrowheads="1"/>
            </p:cNvSpPr>
            <p:nvPr/>
          </p:nvSpPr>
          <p:spPr bwMode="auto">
            <a:xfrm>
              <a:off x="252228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5" name="Oval 77"/>
            <p:cNvSpPr>
              <a:spLocks noChangeArrowheads="1"/>
            </p:cNvSpPr>
            <p:nvPr/>
          </p:nvSpPr>
          <p:spPr bwMode="auto">
            <a:xfrm>
              <a:off x="2600078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6" name="Oval 78"/>
            <p:cNvSpPr>
              <a:spLocks noChangeArrowheads="1"/>
            </p:cNvSpPr>
            <p:nvPr/>
          </p:nvSpPr>
          <p:spPr bwMode="auto">
            <a:xfrm>
              <a:off x="2619129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7" name="Oval 79"/>
            <p:cNvSpPr>
              <a:spLocks noChangeArrowheads="1"/>
            </p:cNvSpPr>
            <p:nvPr/>
          </p:nvSpPr>
          <p:spPr bwMode="auto">
            <a:xfrm>
              <a:off x="2696923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8" name="Oval 80"/>
            <p:cNvSpPr>
              <a:spLocks noChangeArrowheads="1"/>
            </p:cNvSpPr>
            <p:nvPr/>
          </p:nvSpPr>
          <p:spPr bwMode="auto">
            <a:xfrm>
              <a:off x="2776303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9" name="Oval 81"/>
            <p:cNvSpPr>
              <a:spLocks noChangeArrowheads="1"/>
            </p:cNvSpPr>
            <p:nvPr/>
          </p:nvSpPr>
          <p:spPr bwMode="auto">
            <a:xfrm>
              <a:off x="2696923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0" name="Oval 82"/>
            <p:cNvSpPr>
              <a:spLocks noChangeArrowheads="1"/>
            </p:cNvSpPr>
            <p:nvPr/>
          </p:nvSpPr>
          <p:spPr bwMode="auto">
            <a:xfrm>
              <a:off x="271756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1" name="Oval 83"/>
            <p:cNvSpPr>
              <a:spLocks noChangeArrowheads="1"/>
            </p:cNvSpPr>
            <p:nvPr/>
          </p:nvSpPr>
          <p:spPr bwMode="auto">
            <a:xfrm>
              <a:off x="279535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2" name="Oval 84"/>
            <p:cNvSpPr>
              <a:spLocks noChangeArrowheads="1"/>
            </p:cNvSpPr>
            <p:nvPr/>
          </p:nvSpPr>
          <p:spPr bwMode="auto">
            <a:xfrm>
              <a:off x="287314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3" name="Oval 85"/>
            <p:cNvSpPr>
              <a:spLocks noChangeArrowheads="1"/>
            </p:cNvSpPr>
            <p:nvPr/>
          </p:nvSpPr>
          <p:spPr bwMode="auto">
            <a:xfrm>
              <a:off x="110137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4" name="Oval 86"/>
            <p:cNvSpPr>
              <a:spLocks noChangeArrowheads="1"/>
            </p:cNvSpPr>
            <p:nvPr/>
          </p:nvSpPr>
          <p:spPr bwMode="auto">
            <a:xfrm>
              <a:off x="112042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5" name="Oval 87"/>
            <p:cNvSpPr>
              <a:spLocks noChangeArrowheads="1"/>
            </p:cNvSpPr>
            <p:nvPr/>
          </p:nvSpPr>
          <p:spPr bwMode="auto">
            <a:xfrm>
              <a:off x="1198216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6" name="Oval 88"/>
            <p:cNvSpPr>
              <a:spLocks noChangeArrowheads="1"/>
            </p:cNvSpPr>
            <p:nvPr/>
          </p:nvSpPr>
          <p:spPr bwMode="auto">
            <a:xfrm>
              <a:off x="3379596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7" name="Oval 89"/>
            <p:cNvSpPr>
              <a:spLocks noChangeArrowheads="1"/>
            </p:cNvSpPr>
            <p:nvPr/>
          </p:nvSpPr>
          <p:spPr bwMode="auto">
            <a:xfrm>
              <a:off x="3398648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8" name="Oval 90"/>
            <p:cNvSpPr>
              <a:spLocks noChangeArrowheads="1"/>
            </p:cNvSpPr>
            <p:nvPr/>
          </p:nvSpPr>
          <p:spPr bwMode="auto">
            <a:xfrm>
              <a:off x="3476440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9" name="Oval 91"/>
            <p:cNvSpPr>
              <a:spLocks noChangeArrowheads="1"/>
            </p:cNvSpPr>
            <p:nvPr/>
          </p:nvSpPr>
          <p:spPr bwMode="auto">
            <a:xfrm>
              <a:off x="3516131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0" name="Oval 92"/>
            <p:cNvSpPr>
              <a:spLocks noChangeArrowheads="1"/>
            </p:cNvSpPr>
            <p:nvPr/>
          </p:nvSpPr>
          <p:spPr bwMode="auto">
            <a:xfrm>
              <a:off x="3535182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1" name="Oval 93"/>
            <p:cNvSpPr>
              <a:spLocks noChangeArrowheads="1"/>
            </p:cNvSpPr>
            <p:nvPr/>
          </p:nvSpPr>
          <p:spPr bwMode="auto">
            <a:xfrm>
              <a:off x="3612975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2" name="Oval 94"/>
            <p:cNvSpPr>
              <a:spLocks noChangeArrowheads="1"/>
            </p:cNvSpPr>
            <p:nvPr/>
          </p:nvSpPr>
          <p:spPr bwMode="auto">
            <a:xfrm>
              <a:off x="2776303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3" name="Oval 95"/>
            <p:cNvSpPr>
              <a:spLocks noChangeArrowheads="1"/>
            </p:cNvSpPr>
            <p:nvPr/>
          </p:nvSpPr>
          <p:spPr bwMode="auto">
            <a:xfrm>
              <a:off x="279535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4" name="Oval 96"/>
            <p:cNvSpPr>
              <a:spLocks noChangeArrowheads="1"/>
            </p:cNvSpPr>
            <p:nvPr/>
          </p:nvSpPr>
          <p:spPr bwMode="auto">
            <a:xfrm>
              <a:off x="287314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5" name="Oval 97"/>
            <p:cNvSpPr>
              <a:spLocks noChangeArrowheads="1"/>
            </p:cNvSpPr>
            <p:nvPr/>
          </p:nvSpPr>
          <p:spPr bwMode="auto">
            <a:xfrm>
              <a:off x="2911250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6" name="Oval 98"/>
            <p:cNvSpPr>
              <a:spLocks noChangeArrowheads="1"/>
            </p:cNvSpPr>
            <p:nvPr/>
          </p:nvSpPr>
          <p:spPr bwMode="auto">
            <a:xfrm>
              <a:off x="2931889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7" name="Oval 99"/>
            <p:cNvSpPr>
              <a:spLocks noChangeArrowheads="1"/>
            </p:cNvSpPr>
            <p:nvPr/>
          </p:nvSpPr>
          <p:spPr bwMode="auto">
            <a:xfrm>
              <a:off x="300968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8" name="Oval 100"/>
            <p:cNvSpPr>
              <a:spLocks noChangeArrowheads="1"/>
            </p:cNvSpPr>
            <p:nvPr/>
          </p:nvSpPr>
          <p:spPr bwMode="auto">
            <a:xfrm>
              <a:off x="3165268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9" name="Oval 101"/>
            <p:cNvSpPr>
              <a:spLocks noChangeArrowheads="1"/>
            </p:cNvSpPr>
            <p:nvPr/>
          </p:nvSpPr>
          <p:spPr bwMode="auto">
            <a:xfrm>
              <a:off x="3671717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0" name="Oval 102"/>
            <p:cNvSpPr>
              <a:spLocks noChangeArrowheads="1"/>
            </p:cNvSpPr>
            <p:nvPr/>
          </p:nvSpPr>
          <p:spPr bwMode="auto">
            <a:xfrm>
              <a:off x="3690769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1" name="Oval 103"/>
            <p:cNvSpPr>
              <a:spLocks noChangeArrowheads="1"/>
            </p:cNvSpPr>
            <p:nvPr/>
          </p:nvSpPr>
          <p:spPr bwMode="auto">
            <a:xfrm>
              <a:off x="376856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2" name="Oval 104"/>
            <p:cNvSpPr>
              <a:spLocks noChangeArrowheads="1"/>
            </p:cNvSpPr>
            <p:nvPr/>
          </p:nvSpPr>
          <p:spPr bwMode="auto">
            <a:xfrm>
              <a:off x="3787612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3" name="Oval 105"/>
            <p:cNvSpPr>
              <a:spLocks noChangeArrowheads="1"/>
            </p:cNvSpPr>
            <p:nvPr/>
          </p:nvSpPr>
          <p:spPr bwMode="auto">
            <a:xfrm>
              <a:off x="3808252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4" name="Oval 106"/>
            <p:cNvSpPr>
              <a:spLocks noChangeArrowheads="1"/>
            </p:cNvSpPr>
            <p:nvPr/>
          </p:nvSpPr>
          <p:spPr bwMode="auto">
            <a:xfrm>
              <a:off x="3886044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5" name="Oval 107"/>
            <p:cNvSpPr>
              <a:spLocks noChangeArrowheads="1"/>
            </p:cNvSpPr>
            <p:nvPr/>
          </p:nvSpPr>
          <p:spPr bwMode="auto">
            <a:xfrm>
              <a:off x="3943199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6" name="Oval 108"/>
            <p:cNvSpPr>
              <a:spLocks noChangeArrowheads="1"/>
            </p:cNvSpPr>
            <p:nvPr/>
          </p:nvSpPr>
          <p:spPr bwMode="auto">
            <a:xfrm>
              <a:off x="4022579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7" name="Oval 109"/>
            <p:cNvSpPr>
              <a:spLocks noChangeArrowheads="1"/>
            </p:cNvSpPr>
            <p:nvPr/>
          </p:nvSpPr>
          <p:spPr bwMode="auto">
            <a:xfrm>
              <a:off x="1395080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8" name="Oval 110"/>
            <p:cNvSpPr>
              <a:spLocks noChangeArrowheads="1"/>
            </p:cNvSpPr>
            <p:nvPr/>
          </p:nvSpPr>
          <p:spPr bwMode="auto">
            <a:xfrm>
              <a:off x="1472872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9" name="Oval 111"/>
            <p:cNvSpPr>
              <a:spLocks noChangeArrowheads="1"/>
            </p:cNvSpPr>
            <p:nvPr/>
          </p:nvSpPr>
          <p:spPr bwMode="auto">
            <a:xfrm>
              <a:off x="1550666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0" name="Oval 112"/>
            <p:cNvSpPr>
              <a:spLocks noChangeArrowheads="1"/>
            </p:cNvSpPr>
            <p:nvPr/>
          </p:nvSpPr>
          <p:spPr bwMode="auto">
            <a:xfrm>
              <a:off x="1571304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1" name="Oval 113"/>
            <p:cNvSpPr>
              <a:spLocks noChangeArrowheads="1"/>
            </p:cNvSpPr>
            <p:nvPr/>
          </p:nvSpPr>
          <p:spPr bwMode="auto">
            <a:xfrm>
              <a:off x="1649098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2" name="Oval 114"/>
            <p:cNvSpPr>
              <a:spLocks noChangeArrowheads="1"/>
            </p:cNvSpPr>
            <p:nvPr/>
          </p:nvSpPr>
          <p:spPr bwMode="auto">
            <a:xfrm>
              <a:off x="172689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3" name="Oval 115"/>
            <p:cNvSpPr>
              <a:spLocks noChangeArrowheads="1"/>
            </p:cNvSpPr>
            <p:nvPr/>
          </p:nvSpPr>
          <p:spPr bwMode="auto">
            <a:xfrm>
              <a:off x="1649098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4" name="Oval 116"/>
            <p:cNvSpPr>
              <a:spLocks noChangeArrowheads="1"/>
            </p:cNvSpPr>
            <p:nvPr/>
          </p:nvSpPr>
          <p:spPr bwMode="auto">
            <a:xfrm>
              <a:off x="1668149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5" name="Oval 117"/>
            <p:cNvSpPr>
              <a:spLocks noChangeArrowheads="1"/>
            </p:cNvSpPr>
            <p:nvPr/>
          </p:nvSpPr>
          <p:spPr bwMode="auto">
            <a:xfrm>
              <a:off x="174594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6" name="Oval 118"/>
            <p:cNvSpPr>
              <a:spLocks noChangeArrowheads="1"/>
            </p:cNvSpPr>
            <p:nvPr/>
          </p:nvSpPr>
          <p:spPr bwMode="auto">
            <a:xfrm>
              <a:off x="182373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7" name="Oval 119"/>
            <p:cNvSpPr>
              <a:spLocks noChangeArrowheads="1"/>
            </p:cNvSpPr>
            <p:nvPr/>
          </p:nvSpPr>
          <p:spPr bwMode="auto">
            <a:xfrm>
              <a:off x="172689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8" name="Oval 120"/>
            <p:cNvSpPr>
              <a:spLocks noChangeArrowheads="1"/>
            </p:cNvSpPr>
            <p:nvPr/>
          </p:nvSpPr>
          <p:spPr bwMode="auto">
            <a:xfrm>
              <a:off x="174594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9" name="Oval 121"/>
            <p:cNvSpPr>
              <a:spLocks noChangeArrowheads="1"/>
            </p:cNvSpPr>
            <p:nvPr/>
          </p:nvSpPr>
          <p:spPr bwMode="auto">
            <a:xfrm>
              <a:off x="182373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80" name="Oval 122"/>
            <p:cNvSpPr>
              <a:spLocks noChangeArrowheads="1"/>
            </p:cNvSpPr>
            <p:nvPr/>
          </p:nvSpPr>
          <p:spPr bwMode="auto">
            <a:xfrm>
              <a:off x="1863425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81" name="Oval 123"/>
            <p:cNvSpPr>
              <a:spLocks noChangeArrowheads="1"/>
            </p:cNvSpPr>
            <p:nvPr/>
          </p:nvSpPr>
          <p:spPr bwMode="auto">
            <a:xfrm>
              <a:off x="188247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82" name="Oval 124"/>
            <p:cNvSpPr>
              <a:spLocks noChangeArrowheads="1"/>
            </p:cNvSpPr>
            <p:nvPr/>
          </p:nvSpPr>
          <p:spPr bwMode="auto">
            <a:xfrm>
              <a:off x="210156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Arial" pitchFamily="34" charset="0"/>
              </a:endParaRPr>
            </a:p>
          </p:txBody>
        </p:sp>
      </p:grpSp>
      <p:sp>
        <p:nvSpPr>
          <p:cNvPr id="60425" name="TextBox 125"/>
          <p:cNvSpPr txBox="1">
            <a:spLocks noChangeArrowheads="1"/>
          </p:cNvSpPr>
          <p:nvPr/>
        </p:nvSpPr>
        <p:spPr bwMode="auto">
          <a:xfrm>
            <a:off x="312738" y="6019800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1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5638800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/>
              <a:t>Principles of perceptual organization</a:t>
            </a: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From Steve Lehar: The Constructive Aspect of Visual Perception</a:t>
            </a:r>
          </a:p>
        </p:txBody>
      </p:sp>
    </p:spTree>
    <p:extLst>
      <p:ext uri="{BB962C8B-B14F-4D97-AF65-F5344CB8AC3E}">
        <p14:creationId xmlns:p14="http://schemas.microsoft.com/office/powerpoint/2010/main" val="254415301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Feature Space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9228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Depending on what we choose as the </a:t>
            </a:r>
            <a:r>
              <a:rPr lang="en-US" i="1" dirty="0"/>
              <a:t>feature space</a:t>
            </a:r>
            <a:r>
              <a:rPr lang="en-US" dirty="0"/>
              <a:t>, we can group pixels in different ways.</a:t>
            </a:r>
          </a:p>
          <a:p>
            <a:endParaRPr lang="en-US" sz="1600" dirty="0"/>
          </a:p>
          <a:p>
            <a:r>
              <a:rPr lang="en-US" dirty="0">
                <a:solidFill>
                  <a:srgbClr val="000000"/>
                </a:solidFill>
              </a:rPr>
              <a:t>Grouping pixels based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on</a:t>
            </a:r>
            <a:r>
              <a:rPr lang="en-US" dirty="0">
                <a:solidFill>
                  <a:srgbClr val="FF0000"/>
                </a:solidFill>
              </a:rPr>
              <a:t> color </a:t>
            </a:r>
            <a:r>
              <a:rPr lang="en-US" dirty="0">
                <a:solidFill>
                  <a:srgbClr val="000000"/>
                </a:solidFill>
              </a:rPr>
              <a:t>similarity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Feature space: color value (3D)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de-CH" dirty="0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754563" y="1749425"/>
            <a:ext cx="4310062" cy="4235450"/>
            <a:chOff x="4754563" y="2155825"/>
            <a:chExt cx="4310062" cy="4235450"/>
          </a:xfrm>
        </p:grpSpPr>
        <p:pic>
          <p:nvPicPr>
            <p:cNvPr id="61461" name="Picture 6" descr="panda_cub6_1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563" y="2917825"/>
              <a:ext cx="3198812" cy="2281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62" name="Rectangle 41"/>
            <p:cNvSpPr>
              <a:spLocks noChangeArrowheads="1"/>
            </p:cNvSpPr>
            <p:nvPr/>
          </p:nvSpPr>
          <p:spPr bwMode="auto">
            <a:xfrm>
              <a:off x="5211763" y="32226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63" name="Rectangle 42"/>
            <p:cNvSpPr>
              <a:spLocks noChangeArrowheads="1"/>
            </p:cNvSpPr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64" name="Rectangle 43"/>
            <p:cNvSpPr>
              <a:spLocks noChangeArrowheads="1"/>
            </p:cNvSpPr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65" name="Rectangle 44"/>
            <p:cNvSpPr>
              <a:spLocks noChangeArrowheads="1"/>
            </p:cNvSpPr>
            <p:nvPr/>
          </p:nvSpPr>
          <p:spPr bwMode="auto">
            <a:xfrm>
              <a:off x="6126163" y="32988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66" name="Rectangle 45"/>
            <p:cNvSpPr>
              <a:spLocks noChangeArrowheads="1"/>
            </p:cNvSpPr>
            <p:nvPr/>
          </p:nvSpPr>
          <p:spPr bwMode="auto">
            <a:xfrm>
              <a:off x="5668963" y="38322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67" name="Rectangle 46"/>
            <p:cNvSpPr>
              <a:spLocks noChangeArrowheads="1"/>
            </p:cNvSpPr>
            <p:nvPr/>
          </p:nvSpPr>
          <p:spPr bwMode="auto">
            <a:xfrm>
              <a:off x="5059363" y="4746625"/>
              <a:ext cx="76200" cy="76200"/>
            </a:xfrm>
            <a:prstGeom prst="rect">
              <a:avLst/>
            </a:prstGeom>
            <a:noFill/>
            <a:ln w="28575" algn="ctr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8" name="TextBox 17"/>
            <p:cNvSpPr txBox="1">
              <a:spLocks noChangeArrowheads="1"/>
            </p:cNvSpPr>
            <p:nvPr/>
          </p:nvSpPr>
          <p:spPr bwMode="auto">
            <a:xfrm>
              <a:off x="8077200" y="22320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R=255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G=200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B=250</a:t>
              </a:r>
            </a:p>
          </p:txBody>
        </p:sp>
        <p:sp>
          <p:nvSpPr>
            <p:cNvPr id="49" name="TextBox 18"/>
            <p:cNvSpPr txBox="1">
              <a:spLocks noChangeArrowheads="1"/>
            </p:cNvSpPr>
            <p:nvPr/>
          </p:nvSpPr>
          <p:spPr bwMode="auto">
            <a:xfrm>
              <a:off x="8150225" y="36163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R=245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G=220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B=248</a:t>
              </a:r>
            </a:p>
          </p:txBody>
        </p:sp>
        <p:sp>
          <p:nvSpPr>
            <p:cNvPr id="50" name="TextBox 19"/>
            <p:cNvSpPr txBox="1">
              <a:spLocks noChangeArrowheads="1"/>
            </p:cNvSpPr>
            <p:nvPr/>
          </p:nvSpPr>
          <p:spPr bwMode="auto">
            <a:xfrm>
              <a:off x="5029200" y="5294313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R=15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G=189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B=2</a:t>
              </a:r>
            </a:p>
          </p:txBody>
        </p:sp>
        <p:sp>
          <p:nvSpPr>
            <p:cNvPr id="51" name="TextBox 20"/>
            <p:cNvSpPr txBox="1">
              <a:spLocks noChangeArrowheads="1"/>
            </p:cNvSpPr>
            <p:nvPr/>
          </p:nvSpPr>
          <p:spPr bwMode="auto">
            <a:xfrm>
              <a:off x="6629400" y="540067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R=3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G=12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B=2</a:t>
              </a:r>
            </a:p>
          </p:txBody>
        </p:sp>
        <p:sp>
          <p:nvSpPr>
            <p:cNvPr id="61472" name="Double Bracket 22"/>
            <p:cNvSpPr>
              <a:spLocks noChangeArrowheads="1"/>
            </p:cNvSpPr>
            <p:nvPr/>
          </p:nvSpPr>
          <p:spPr bwMode="auto">
            <a:xfrm>
              <a:off x="5029200" y="5218113"/>
              <a:ext cx="914400" cy="1063625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73" name="Double Bracket 23"/>
            <p:cNvSpPr>
              <a:spLocks noChangeArrowheads="1"/>
            </p:cNvSpPr>
            <p:nvPr/>
          </p:nvSpPr>
          <p:spPr bwMode="auto">
            <a:xfrm>
              <a:off x="6477000" y="532447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74" name="Double Bracket 24"/>
            <p:cNvSpPr>
              <a:spLocks noChangeArrowheads="1"/>
            </p:cNvSpPr>
            <p:nvPr/>
          </p:nvSpPr>
          <p:spPr bwMode="auto">
            <a:xfrm>
              <a:off x="8077200" y="215582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1475" name="Double Bracket 25"/>
            <p:cNvSpPr>
              <a:spLocks noChangeArrowheads="1"/>
            </p:cNvSpPr>
            <p:nvPr/>
          </p:nvSpPr>
          <p:spPr bwMode="auto">
            <a:xfrm>
              <a:off x="8150225" y="3538538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cxnSp>
          <p:nvCxnSpPr>
            <p:cNvPr id="61476" name="Shape 36"/>
            <p:cNvCxnSpPr>
              <a:cxnSpLocks noChangeShapeType="1"/>
              <a:stCxn id="50" idx="3"/>
              <a:endCxn id="61467" idx="2"/>
            </p:cNvCxnSpPr>
            <p:nvPr/>
          </p:nvCxnSpPr>
          <p:spPr bwMode="auto">
            <a:xfrm flipH="1" flipV="1">
              <a:off x="5097463" y="4822825"/>
              <a:ext cx="846137" cy="933451"/>
            </a:xfrm>
            <a:prstGeom prst="curvedConnector4">
              <a:avLst>
                <a:gd name="adj1" fmla="val -27017"/>
                <a:gd name="adj2" fmla="val 74745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1477" name="Shape 38"/>
            <p:cNvCxnSpPr>
              <a:cxnSpLocks noChangeShapeType="1"/>
              <a:endCxn id="61466" idx="3"/>
            </p:cNvCxnSpPr>
            <p:nvPr/>
          </p:nvCxnSpPr>
          <p:spPr bwMode="auto">
            <a:xfrm rot="16200000" flipV="1">
              <a:off x="5536407" y="4079081"/>
              <a:ext cx="1454150" cy="1036637"/>
            </a:xfrm>
            <a:prstGeom prst="curvedConnector2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1478" name="Curved Connector 40"/>
            <p:cNvCxnSpPr>
              <a:cxnSpLocks noChangeShapeType="1"/>
              <a:stCxn id="48" idx="1"/>
              <a:endCxn id="61465" idx="3"/>
            </p:cNvCxnSpPr>
            <p:nvPr/>
          </p:nvCxnSpPr>
          <p:spPr bwMode="auto">
            <a:xfrm rot="10800000" flipV="1">
              <a:off x="6202364" y="2693689"/>
              <a:ext cx="1874837" cy="643235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1479" name="Curved Connector 42"/>
            <p:cNvCxnSpPr>
              <a:cxnSpLocks noChangeShapeType="1"/>
            </p:cNvCxnSpPr>
            <p:nvPr/>
          </p:nvCxnSpPr>
          <p:spPr bwMode="auto">
            <a:xfrm rot="10800000">
              <a:off x="6361113" y="3429000"/>
              <a:ext cx="1798637" cy="636588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60" name="Oval 26"/>
          <p:cNvSpPr>
            <a:spLocks noChangeArrowheads="1"/>
          </p:cNvSpPr>
          <p:nvPr/>
        </p:nvSpPr>
        <p:spPr bwMode="auto">
          <a:xfrm>
            <a:off x="2192338" y="3810000"/>
            <a:ext cx="152400" cy="1524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" name="Oval 28"/>
          <p:cNvSpPr>
            <a:spLocks noChangeArrowheads="1"/>
          </p:cNvSpPr>
          <p:nvPr/>
        </p:nvSpPr>
        <p:spPr bwMode="auto">
          <a:xfrm>
            <a:off x="2573338" y="4724400"/>
            <a:ext cx="152400" cy="1524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2" name="Oval 29"/>
          <p:cNvSpPr>
            <a:spLocks noChangeArrowheads="1"/>
          </p:cNvSpPr>
          <p:nvPr/>
        </p:nvSpPr>
        <p:spPr bwMode="auto">
          <a:xfrm>
            <a:off x="2725738" y="4572000"/>
            <a:ext cx="152400" cy="1524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" name="Oval 30"/>
          <p:cNvSpPr>
            <a:spLocks noChangeArrowheads="1"/>
          </p:cNvSpPr>
          <p:nvPr/>
        </p:nvSpPr>
        <p:spPr bwMode="auto">
          <a:xfrm>
            <a:off x="3259138" y="3886200"/>
            <a:ext cx="152400" cy="1524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4" name="Line 31"/>
          <p:cNvSpPr>
            <a:spLocks noChangeShapeType="1"/>
          </p:cNvSpPr>
          <p:nvPr/>
        </p:nvSpPr>
        <p:spPr bwMode="auto">
          <a:xfrm flipV="1">
            <a:off x="1963738" y="2971800"/>
            <a:ext cx="0" cy="1828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32"/>
          <p:cNvSpPr>
            <a:spLocks noChangeShapeType="1"/>
          </p:cNvSpPr>
          <p:nvPr/>
        </p:nvSpPr>
        <p:spPr bwMode="auto">
          <a:xfrm flipV="1">
            <a:off x="1963738" y="3505200"/>
            <a:ext cx="14478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Line 33"/>
          <p:cNvSpPr>
            <a:spLocks noChangeShapeType="1"/>
          </p:cNvSpPr>
          <p:nvPr/>
        </p:nvSpPr>
        <p:spPr bwMode="auto">
          <a:xfrm>
            <a:off x="1963738" y="4800600"/>
            <a:ext cx="167640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Oval 34"/>
          <p:cNvSpPr>
            <a:spLocks noChangeArrowheads="1"/>
          </p:cNvSpPr>
          <p:nvPr/>
        </p:nvSpPr>
        <p:spPr bwMode="auto">
          <a:xfrm>
            <a:off x="2116138" y="3352800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8" name="Oval 35"/>
          <p:cNvSpPr>
            <a:spLocks noChangeArrowheads="1"/>
          </p:cNvSpPr>
          <p:nvPr/>
        </p:nvSpPr>
        <p:spPr bwMode="auto">
          <a:xfrm>
            <a:off x="2344738" y="4343400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9" name="Oval 36"/>
          <p:cNvSpPr>
            <a:spLocks noChangeArrowheads="1"/>
          </p:cNvSpPr>
          <p:nvPr/>
        </p:nvSpPr>
        <p:spPr bwMode="auto">
          <a:xfrm>
            <a:off x="2878138" y="3581400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0" name="Text Box 37"/>
          <p:cNvSpPr txBox="1">
            <a:spLocks noChangeArrowheads="1"/>
          </p:cNvSpPr>
          <p:nvPr/>
        </p:nvSpPr>
        <p:spPr bwMode="auto">
          <a:xfrm>
            <a:off x="3505200" y="4738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R</a:t>
            </a:r>
          </a:p>
        </p:txBody>
      </p:sp>
      <p:sp>
        <p:nvSpPr>
          <p:cNvPr id="71" name="Text Box 38"/>
          <p:cNvSpPr txBox="1">
            <a:spLocks noChangeArrowheads="1"/>
          </p:cNvSpPr>
          <p:nvPr/>
        </p:nvSpPr>
        <p:spPr bwMode="auto">
          <a:xfrm>
            <a:off x="3430588" y="33162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G</a:t>
            </a:r>
          </a:p>
        </p:txBody>
      </p:sp>
      <p:sp>
        <p:nvSpPr>
          <p:cNvPr id="72" name="Text Box 39"/>
          <p:cNvSpPr txBox="1">
            <a:spLocks noChangeArrowheads="1"/>
          </p:cNvSpPr>
          <p:nvPr/>
        </p:nvSpPr>
        <p:spPr bwMode="auto">
          <a:xfrm>
            <a:off x="1963738" y="28956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B</a:t>
            </a:r>
          </a:p>
        </p:txBody>
      </p:sp>
      <p:sp>
        <p:nvSpPr>
          <p:cNvPr id="61460" name="TextBox 73"/>
          <p:cNvSpPr txBox="1">
            <a:spLocks noChangeArrowheads="1"/>
          </p:cNvSpPr>
          <p:nvPr/>
        </p:nvSpPr>
        <p:spPr bwMode="auto">
          <a:xfrm>
            <a:off x="312738" y="6092825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59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Feature Space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8466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Depending on what we choose as the </a:t>
            </a:r>
            <a:r>
              <a:rPr lang="en-US" i="1" dirty="0"/>
              <a:t>feature space</a:t>
            </a:r>
            <a:r>
              <a:rPr lang="en-US" dirty="0"/>
              <a:t>, we can group pixels in different ways.</a:t>
            </a:r>
          </a:p>
          <a:p>
            <a:endParaRPr lang="en-US" sz="1600" dirty="0"/>
          </a:p>
          <a:p>
            <a:r>
              <a:rPr lang="en-US" dirty="0">
                <a:solidFill>
                  <a:srgbClr val="000000"/>
                </a:solidFill>
              </a:rPr>
              <a:t>Grouping pixels based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on</a:t>
            </a:r>
            <a:r>
              <a:rPr lang="en-US" dirty="0">
                <a:solidFill>
                  <a:srgbClr val="FF0000"/>
                </a:solidFill>
              </a:rPr>
              <a:t> texture </a:t>
            </a:r>
            <a:r>
              <a:rPr lang="en-US" dirty="0">
                <a:solidFill>
                  <a:srgbClr val="000000"/>
                </a:solidFill>
              </a:rPr>
              <a:t>similarity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Feature space: filter bank responses (e.g., 24D) </a:t>
            </a:r>
          </a:p>
          <a:p>
            <a:endParaRPr lang="de-CH" dirty="0"/>
          </a:p>
        </p:txBody>
      </p:sp>
      <p:pic>
        <p:nvPicPr>
          <p:cNvPr id="62470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5032" r="11601" b="11925"/>
          <a:stretch>
            <a:fillRect/>
          </a:stretch>
        </p:blipFill>
        <p:spPr bwMode="auto">
          <a:xfrm>
            <a:off x="4316413" y="2625725"/>
            <a:ext cx="3395662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Content Placeholder 3" descr="lmfilte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 r="50301"/>
          <a:stretch>
            <a:fillRect/>
          </a:stretch>
        </p:blipFill>
        <p:spPr bwMode="auto">
          <a:xfrm>
            <a:off x="7748588" y="3027363"/>
            <a:ext cx="1362075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48"/>
          <p:cNvSpPr txBox="1">
            <a:spLocks noChangeArrowheads="1"/>
          </p:cNvSpPr>
          <p:nvPr/>
        </p:nvSpPr>
        <p:spPr bwMode="auto">
          <a:xfrm>
            <a:off x="7923213" y="3940175"/>
            <a:ext cx="1066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Filter bank of 24 filters</a:t>
            </a:r>
          </a:p>
        </p:txBody>
      </p:sp>
      <p:grpSp>
        <p:nvGrpSpPr>
          <p:cNvPr id="62473" name="Group 93"/>
          <p:cNvGrpSpPr>
            <a:grpSpLocks/>
          </p:cNvGrpSpPr>
          <p:nvPr/>
        </p:nvGrpSpPr>
        <p:grpSpPr bwMode="auto">
          <a:xfrm>
            <a:off x="1676400" y="3009900"/>
            <a:ext cx="2009775" cy="2259012"/>
            <a:chOff x="1963738" y="3465513"/>
            <a:chExt cx="2009775" cy="2259012"/>
          </a:xfrm>
        </p:grpSpPr>
        <p:sp>
          <p:nvSpPr>
            <p:cNvPr id="62475" name="Line 31"/>
            <p:cNvSpPr>
              <a:spLocks noChangeShapeType="1"/>
            </p:cNvSpPr>
            <p:nvPr/>
          </p:nvSpPr>
          <p:spPr bwMode="auto">
            <a:xfrm flipV="1">
              <a:off x="1963738" y="3590925"/>
              <a:ext cx="0" cy="1828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6" name="Line 32"/>
            <p:cNvSpPr>
              <a:spLocks noChangeShapeType="1"/>
            </p:cNvSpPr>
            <p:nvPr/>
          </p:nvSpPr>
          <p:spPr bwMode="auto">
            <a:xfrm flipV="1">
              <a:off x="1963738" y="4124325"/>
              <a:ext cx="1447800" cy="1295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7" name="Line 33"/>
            <p:cNvSpPr>
              <a:spLocks noChangeShapeType="1"/>
            </p:cNvSpPr>
            <p:nvPr/>
          </p:nvSpPr>
          <p:spPr bwMode="auto">
            <a:xfrm>
              <a:off x="1963738" y="5419725"/>
              <a:ext cx="167640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8" name="Text Box 37"/>
            <p:cNvSpPr txBox="1">
              <a:spLocks noChangeArrowheads="1"/>
            </p:cNvSpPr>
            <p:nvPr/>
          </p:nvSpPr>
          <p:spPr bwMode="auto">
            <a:xfrm>
              <a:off x="3259138" y="5332413"/>
              <a:ext cx="5334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00"/>
                  </a:solidFill>
                  <a:latin typeface="Arial" pitchFamily="34" charset="0"/>
                </a:rPr>
                <a:t>F</a:t>
              </a:r>
              <a:r>
                <a:rPr lang="en-US" baseline="-25000" dirty="0">
                  <a:solidFill>
                    <a:srgbClr val="000000"/>
                  </a:solidFill>
                  <a:latin typeface="Arial" pitchFamily="34" charset="0"/>
                </a:rPr>
                <a:t>24</a:t>
              </a:r>
            </a:p>
          </p:txBody>
        </p:sp>
        <p:sp>
          <p:nvSpPr>
            <p:cNvPr id="62479" name="Text Box 37"/>
            <p:cNvSpPr txBox="1">
              <a:spLocks noChangeArrowheads="1"/>
            </p:cNvSpPr>
            <p:nvPr/>
          </p:nvSpPr>
          <p:spPr bwMode="auto">
            <a:xfrm>
              <a:off x="3440113" y="3940175"/>
              <a:ext cx="533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Arial" pitchFamily="34" charset="0"/>
                </a:rPr>
                <a:t>F</a:t>
              </a:r>
              <a:r>
                <a:rPr lang="en-US" baseline="-2500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62480" name="Text Box 37"/>
            <p:cNvSpPr txBox="1">
              <a:spLocks noChangeArrowheads="1"/>
            </p:cNvSpPr>
            <p:nvPr/>
          </p:nvSpPr>
          <p:spPr bwMode="auto">
            <a:xfrm>
              <a:off x="2016125" y="3465513"/>
              <a:ext cx="5334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Arial" pitchFamily="34" charset="0"/>
                </a:rPr>
                <a:t>F</a:t>
              </a:r>
              <a:r>
                <a:rPr lang="en-US" baseline="-25000">
                  <a:solidFill>
                    <a:srgbClr val="0000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62481" name="TextBox 46"/>
            <p:cNvSpPr txBox="1">
              <a:spLocks noChangeArrowheads="1"/>
            </p:cNvSpPr>
            <p:nvPr/>
          </p:nvSpPr>
          <p:spPr bwMode="auto">
            <a:xfrm rot="5400000">
              <a:off x="2835275" y="4824413"/>
              <a:ext cx="61277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r>
                <a:rPr lang="en-US" sz="2800">
                  <a:solidFill>
                    <a:srgbClr val="000000"/>
                  </a:solidFill>
                  <a:latin typeface="Arial" pitchFamily="34" charset="0"/>
                </a:rPr>
                <a:t>…</a:t>
              </a:r>
            </a:p>
          </p:txBody>
        </p:sp>
        <p:sp>
          <p:nvSpPr>
            <p:cNvPr id="62482" name="Oval 30"/>
            <p:cNvSpPr>
              <a:spLocks noChangeArrowheads="1"/>
            </p:cNvSpPr>
            <p:nvPr/>
          </p:nvSpPr>
          <p:spPr bwMode="auto">
            <a:xfrm>
              <a:off x="3259138" y="45053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3" name="Oval 30"/>
            <p:cNvSpPr>
              <a:spLocks noChangeArrowheads="1"/>
            </p:cNvSpPr>
            <p:nvPr/>
          </p:nvSpPr>
          <p:spPr bwMode="auto">
            <a:xfrm>
              <a:off x="3330575" y="46577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4" name="Oval 30"/>
            <p:cNvSpPr>
              <a:spLocks noChangeArrowheads="1"/>
            </p:cNvSpPr>
            <p:nvPr/>
          </p:nvSpPr>
          <p:spPr bwMode="auto">
            <a:xfrm>
              <a:off x="3397250" y="45608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5" name="Oval 30"/>
            <p:cNvSpPr>
              <a:spLocks noChangeArrowheads="1"/>
            </p:cNvSpPr>
            <p:nvPr/>
          </p:nvSpPr>
          <p:spPr bwMode="auto">
            <a:xfrm>
              <a:off x="2600325" y="5029200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6" name="Oval 30"/>
            <p:cNvSpPr>
              <a:spLocks noChangeArrowheads="1"/>
            </p:cNvSpPr>
            <p:nvPr/>
          </p:nvSpPr>
          <p:spPr bwMode="auto">
            <a:xfrm>
              <a:off x="2047875" y="4597400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7" name="Oval 30"/>
            <p:cNvSpPr>
              <a:spLocks noChangeArrowheads="1"/>
            </p:cNvSpPr>
            <p:nvPr/>
          </p:nvSpPr>
          <p:spPr bwMode="auto">
            <a:xfrm>
              <a:off x="2119313" y="4749800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8" name="Oval 30"/>
            <p:cNvSpPr>
              <a:spLocks noChangeArrowheads="1"/>
            </p:cNvSpPr>
            <p:nvPr/>
          </p:nvSpPr>
          <p:spPr bwMode="auto">
            <a:xfrm>
              <a:off x="2185988" y="46529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89" name="Oval 30"/>
            <p:cNvSpPr>
              <a:spLocks noChangeArrowheads="1"/>
            </p:cNvSpPr>
            <p:nvPr/>
          </p:nvSpPr>
          <p:spPr bwMode="auto">
            <a:xfrm>
              <a:off x="2265363" y="48053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0" name="Oval 30"/>
            <p:cNvSpPr>
              <a:spLocks noChangeArrowheads="1"/>
            </p:cNvSpPr>
            <p:nvPr/>
          </p:nvSpPr>
          <p:spPr bwMode="auto">
            <a:xfrm>
              <a:off x="2125663" y="445611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1" name="Oval 30"/>
            <p:cNvSpPr>
              <a:spLocks noChangeArrowheads="1"/>
            </p:cNvSpPr>
            <p:nvPr/>
          </p:nvSpPr>
          <p:spPr bwMode="auto">
            <a:xfrm>
              <a:off x="2197100" y="460851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2" name="Oval 30"/>
            <p:cNvSpPr>
              <a:spLocks noChangeArrowheads="1"/>
            </p:cNvSpPr>
            <p:nvPr/>
          </p:nvSpPr>
          <p:spPr bwMode="auto">
            <a:xfrm>
              <a:off x="2263775" y="451167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3" name="Oval 30"/>
            <p:cNvSpPr>
              <a:spLocks noChangeArrowheads="1"/>
            </p:cNvSpPr>
            <p:nvPr/>
          </p:nvSpPr>
          <p:spPr bwMode="auto">
            <a:xfrm>
              <a:off x="2343150" y="466407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4" name="Oval 30"/>
            <p:cNvSpPr>
              <a:spLocks noChangeArrowheads="1"/>
            </p:cNvSpPr>
            <p:nvPr/>
          </p:nvSpPr>
          <p:spPr bwMode="auto">
            <a:xfrm>
              <a:off x="2595563" y="394017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5" name="Oval 30"/>
            <p:cNvSpPr>
              <a:spLocks noChangeArrowheads="1"/>
            </p:cNvSpPr>
            <p:nvPr/>
          </p:nvSpPr>
          <p:spPr bwMode="auto">
            <a:xfrm>
              <a:off x="2667000" y="409257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6" name="Oval 30"/>
            <p:cNvSpPr>
              <a:spLocks noChangeArrowheads="1"/>
            </p:cNvSpPr>
            <p:nvPr/>
          </p:nvSpPr>
          <p:spPr bwMode="auto">
            <a:xfrm>
              <a:off x="2733675" y="399573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7" name="Oval 30"/>
            <p:cNvSpPr>
              <a:spLocks noChangeArrowheads="1"/>
            </p:cNvSpPr>
            <p:nvPr/>
          </p:nvSpPr>
          <p:spPr bwMode="auto">
            <a:xfrm>
              <a:off x="2813050" y="414813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8" name="Oval 30"/>
            <p:cNvSpPr>
              <a:spLocks noChangeArrowheads="1"/>
            </p:cNvSpPr>
            <p:nvPr/>
          </p:nvSpPr>
          <p:spPr bwMode="auto">
            <a:xfrm>
              <a:off x="2673350" y="51450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499" name="Oval 30"/>
            <p:cNvSpPr>
              <a:spLocks noChangeArrowheads="1"/>
            </p:cNvSpPr>
            <p:nvPr/>
          </p:nvSpPr>
          <p:spPr bwMode="auto">
            <a:xfrm>
              <a:off x="2600325" y="52117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500" name="Oval 30"/>
            <p:cNvSpPr>
              <a:spLocks noChangeArrowheads="1"/>
            </p:cNvSpPr>
            <p:nvPr/>
          </p:nvSpPr>
          <p:spPr bwMode="auto">
            <a:xfrm>
              <a:off x="2381250" y="51450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501" name="Oval 30"/>
            <p:cNvSpPr>
              <a:spLocks noChangeArrowheads="1"/>
            </p:cNvSpPr>
            <p:nvPr/>
          </p:nvSpPr>
          <p:spPr bwMode="auto">
            <a:xfrm>
              <a:off x="2454275" y="540067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62474" name="TextBox 122"/>
          <p:cNvSpPr txBox="1">
            <a:spLocks noChangeArrowheads="1"/>
          </p:cNvSpPr>
          <p:nvPr/>
        </p:nvSpPr>
        <p:spPr bwMode="auto">
          <a:xfrm>
            <a:off x="312738" y="6092825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48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Smoothing Out Cluster Assignments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Assigning a cluster label per pixel may yield outliers: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600"/>
          </a:p>
          <a:p>
            <a:r>
              <a:rPr lang="en-US"/>
              <a:t>How can we ensure they </a:t>
            </a:r>
            <a:br>
              <a:rPr lang="en-US"/>
            </a:br>
            <a:r>
              <a:rPr lang="en-US"/>
              <a:t>are spatially smooth?</a:t>
            </a:r>
          </a:p>
        </p:txBody>
      </p:sp>
      <p:pic>
        <p:nvPicPr>
          <p:cNvPr id="63494" name="Picture 3" descr="quantizedNois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6" t="9447" r="13077" b="11743"/>
          <a:stretch>
            <a:fillRect/>
          </a:stretch>
        </p:blipFill>
        <p:spPr bwMode="auto">
          <a:xfrm>
            <a:off x="4645025" y="1785938"/>
            <a:ext cx="2859088" cy="1752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495" name="Picture 5" descr="noisy_grayscale_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1822450"/>
            <a:ext cx="2679700" cy="172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3496" name="Straight Arrow Connector 20"/>
          <p:cNvCxnSpPr>
            <a:cxnSpLocks noChangeShapeType="1"/>
          </p:cNvCxnSpPr>
          <p:nvPr/>
        </p:nvCxnSpPr>
        <p:spPr bwMode="auto">
          <a:xfrm>
            <a:off x="4170363" y="2662238"/>
            <a:ext cx="438150" cy="1587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608513" y="3886200"/>
            <a:ext cx="2919412" cy="2424112"/>
            <a:chOff x="4608513" y="4145121"/>
            <a:chExt cx="2919126" cy="2423997"/>
          </a:xfrm>
        </p:grpSpPr>
        <p:grpSp>
          <p:nvGrpSpPr>
            <p:cNvPr id="63501" name="Group 63"/>
            <p:cNvGrpSpPr>
              <a:grpSpLocks noChangeAspect="1"/>
            </p:cNvGrpSpPr>
            <p:nvPr/>
          </p:nvGrpSpPr>
          <p:grpSpPr bwMode="auto">
            <a:xfrm>
              <a:off x="4608513" y="4743469"/>
              <a:ext cx="2919126" cy="1825649"/>
              <a:chOff x="628596" y="690525"/>
              <a:chExt cx="2848014" cy="1781175"/>
            </a:xfrm>
          </p:grpSpPr>
          <p:pic>
            <p:nvPicPr>
              <p:cNvPr id="63504" name="Picture 8" descr="simple_image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505" name="TextBox 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3000">
                    <a:solidFill>
                      <a:srgbClr val="FFFFFF"/>
                    </a:solidFill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63506" name="TextBox 10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3000">
                    <a:solidFill>
                      <a:srgbClr val="000000"/>
                    </a:solidFill>
                    <a:latin typeface="Arial" pitchFamily="34" charset="0"/>
                  </a:rPr>
                  <a:t>2</a:t>
                </a:r>
              </a:p>
            </p:txBody>
          </p:sp>
          <p:sp>
            <p:nvSpPr>
              <p:cNvPr id="63507" name="TextBox 11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3000">
                    <a:solidFill>
                      <a:srgbClr val="000000"/>
                    </a:solidFill>
                    <a:latin typeface="Arial" pitchFamily="34" charset="0"/>
                  </a:rPr>
                  <a:t>3</a:t>
                </a:r>
              </a:p>
            </p:txBody>
          </p:sp>
        </p:grpSp>
        <p:cxnSp>
          <p:nvCxnSpPr>
            <p:cNvPr id="63502" name="Straight Arrow Connector 23"/>
            <p:cNvCxnSpPr>
              <a:cxnSpLocks noChangeShapeType="1"/>
            </p:cNvCxnSpPr>
            <p:nvPr/>
          </p:nvCxnSpPr>
          <p:spPr bwMode="auto">
            <a:xfrm rot="5400000">
              <a:off x="5832100" y="4505466"/>
              <a:ext cx="474639" cy="1587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5" name="TextBox 16"/>
            <p:cNvSpPr txBox="1">
              <a:spLocks noChangeArrowheads="1"/>
            </p:cNvSpPr>
            <p:nvPr/>
          </p:nvSpPr>
          <p:spPr bwMode="auto">
            <a:xfrm>
              <a:off x="6105378" y="4145121"/>
              <a:ext cx="912724" cy="584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200" dirty="0">
                  <a:solidFill>
                    <a:srgbClr val="000000"/>
                  </a:solidFill>
                  <a:latin typeface="+mn-lt"/>
                </a:rPr>
                <a:t>?</a:t>
              </a:r>
            </a:p>
          </p:txBody>
        </p:sp>
      </p:grpSp>
      <p:sp>
        <p:nvSpPr>
          <p:cNvPr id="30" name="TextBox 17"/>
          <p:cNvSpPr txBox="1">
            <a:spLocks noChangeArrowheads="1"/>
          </p:cNvSpPr>
          <p:nvPr/>
        </p:nvSpPr>
        <p:spPr bwMode="auto">
          <a:xfrm>
            <a:off x="1870075" y="3575050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Original</a:t>
            </a:r>
          </a:p>
        </p:txBody>
      </p:sp>
      <p:sp>
        <p:nvSpPr>
          <p:cNvPr id="31" name="TextBox 18"/>
          <p:cNvSpPr txBox="1">
            <a:spLocks noChangeArrowheads="1"/>
          </p:cNvSpPr>
          <p:nvPr/>
        </p:nvSpPr>
        <p:spPr bwMode="auto">
          <a:xfrm>
            <a:off x="3962400" y="3563938"/>
            <a:ext cx="4021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Labeled by cluster center’s intensity</a:t>
            </a:r>
          </a:p>
        </p:txBody>
      </p:sp>
      <p:sp>
        <p:nvSpPr>
          <p:cNvPr id="63500" name="TextBox 31"/>
          <p:cNvSpPr txBox="1">
            <a:spLocks noChangeArrowheads="1"/>
          </p:cNvSpPr>
          <p:nvPr/>
        </p:nvSpPr>
        <p:spPr bwMode="auto">
          <a:xfrm>
            <a:off x="312738" y="6092825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7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Segmentation as Clustering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770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Depending on what we choose as the </a:t>
            </a:r>
            <a:r>
              <a:rPr lang="en-US" i="1" dirty="0"/>
              <a:t>feature space</a:t>
            </a:r>
            <a:r>
              <a:rPr lang="en-US" dirty="0"/>
              <a:t>, we can group pixels in different ways.</a:t>
            </a:r>
          </a:p>
          <a:p>
            <a:endParaRPr lang="en-US" sz="1600" dirty="0"/>
          </a:p>
          <a:p>
            <a:r>
              <a:rPr lang="en-US" dirty="0">
                <a:solidFill>
                  <a:srgbClr val="000000"/>
                </a:solidFill>
              </a:rPr>
              <a:t>Grouping pixels based on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i="1" dirty="0" err="1">
                <a:solidFill>
                  <a:srgbClr val="FF0000"/>
                </a:solidFill>
              </a:rPr>
              <a:t>intensity+position</a:t>
            </a:r>
            <a:r>
              <a:rPr lang="en-US" dirty="0">
                <a:solidFill>
                  <a:srgbClr val="000000"/>
                </a:solidFill>
              </a:rPr>
              <a:t> similarity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1000" dirty="0">
              <a:solidFill>
                <a:srgbClr val="000000"/>
              </a:solidFill>
            </a:endParaRPr>
          </a:p>
          <a:p>
            <a:pPr>
              <a:buFontTx/>
              <a:buNone/>
            </a:pP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 Way to encode both </a:t>
            </a:r>
            <a:r>
              <a:rPr lang="en-US" i="1" dirty="0">
                <a:solidFill>
                  <a:srgbClr val="000000"/>
                </a:solidFill>
                <a:sym typeface="Symbol" pitchFamily="18" charset="2"/>
              </a:rPr>
              <a:t>similarity</a:t>
            </a: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 and </a:t>
            </a:r>
            <a:r>
              <a:rPr lang="en-US" i="1" dirty="0">
                <a:solidFill>
                  <a:srgbClr val="000000"/>
                </a:solidFill>
                <a:sym typeface="Symbol" pitchFamily="18" charset="2"/>
              </a:rPr>
              <a:t>proximity.</a:t>
            </a:r>
            <a:endParaRPr lang="en-US" i="1" dirty="0">
              <a:solidFill>
                <a:srgbClr val="000000"/>
              </a:solidFill>
            </a:endParaRPr>
          </a:p>
          <a:p>
            <a:endParaRPr lang="de-CH" dirty="0"/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312738" y="6092825"/>
            <a:ext cx="2568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Kristen </a:t>
            </a:r>
            <a:r>
              <a:rPr lang="en-US" sz="1400" b="0" dirty="0" err="1">
                <a:solidFill>
                  <a:srgbClr val="000000"/>
                </a:solidFill>
              </a:rPr>
              <a:t>Grauman</a:t>
            </a:r>
            <a:endParaRPr lang="de-CH" sz="1400" b="0" dirty="0">
              <a:solidFill>
                <a:srgbClr val="000000"/>
              </a:solidFill>
            </a:endParaRPr>
          </a:p>
        </p:txBody>
      </p:sp>
      <p:pic>
        <p:nvPicPr>
          <p:cNvPr id="64519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6291" r="12572" b="11925"/>
          <a:stretch>
            <a:fillRect/>
          </a:stretch>
        </p:blipFill>
        <p:spPr bwMode="auto">
          <a:xfrm>
            <a:off x="5265738" y="2844800"/>
            <a:ext cx="3322637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164388" y="4560888"/>
            <a:ext cx="365125" cy="2921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6470650" y="4159250"/>
            <a:ext cx="365125" cy="2921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>
              <a:solidFill>
                <a:srgbClr val="FFFFFF"/>
              </a:solidFill>
              <a:latin typeface="Arial" pitchFamily="34" charset="0"/>
            </a:endParaRPr>
          </a:p>
        </p:txBody>
      </p:sp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2262188" y="4443413"/>
            <a:ext cx="1068387" cy="657225"/>
            <a:chOff x="2262188" y="4779963"/>
            <a:chExt cx="1068387" cy="657225"/>
          </a:xfrm>
        </p:grpSpPr>
        <p:sp>
          <p:nvSpPr>
            <p:cNvPr id="64530" name="Oval 30"/>
            <p:cNvSpPr>
              <a:spLocks noChangeArrowheads="1"/>
            </p:cNvSpPr>
            <p:nvPr/>
          </p:nvSpPr>
          <p:spPr bwMode="auto">
            <a:xfrm>
              <a:off x="2262188" y="4921250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1" name="Oval 30"/>
            <p:cNvSpPr>
              <a:spLocks noChangeArrowheads="1"/>
            </p:cNvSpPr>
            <p:nvPr/>
          </p:nvSpPr>
          <p:spPr bwMode="auto">
            <a:xfrm>
              <a:off x="2400300" y="497681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2" name="Oval 30"/>
            <p:cNvSpPr>
              <a:spLocks noChangeArrowheads="1"/>
            </p:cNvSpPr>
            <p:nvPr/>
          </p:nvSpPr>
          <p:spPr bwMode="auto">
            <a:xfrm>
              <a:off x="2339975" y="47799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3" name="Oval 30"/>
            <p:cNvSpPr>
              <a:spLocks noChangeArrowheads="1"/>
            </p:cNvSpPr>
            <p:nvPr/>
          </p:nvSpPr>
          <p:spPr bwMode="auto">
            <a:xfrm>
              <a:off x="2411413" y="49323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4" name="Oval 30"/>
            <p:cNvSpPr>
              <a:spLocks noChangeArrowheads="1"/>
            </p:cNvSpPr>
            <p:nvPr/>
          </p:nvSpPr>
          <p:spPr bwMode="auto">
            <a:xfrm>
              <a:off x="2478088" y="48355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5" name="Oval 30"/>
            <p:cNvSpPr>
              <a:spLocks noChangeArrowheads="1"/>
            </p:cNvSpPr>
            <p:nvPr/>
          </p:nvSpPr>
          <p:spPr bwMode="auto">
            <a:xfrm>
              <a:off x="2557463" y="49879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6" name="Oval 30"/>
            <p:cNvSpPr>
              <a:spLocks noChangeArrowheads="1"/>
            </p:cNvSpPr>
            <p:nvPr/>
          </p:nvSpPr>
          <p:spPr bwMode="auto">
            <a:xfrm>
              <a:off x="2960688" y="50768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7" name="Oval 30"/>
            <p:cNvSpPr>
              <a:spLocks noChangeArrowheads="1"/>
            </p:cNvSpPr>
            <p:nvPr/>
          </p:nvSpPr>
          <p:spPr bwMode="auto">
            <a:xfrm>
              <a:off x="3032125" y="52292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8" name="Oval 30"/>
            <p:cNvSpPr>
              <a:spLocks noChangeArrowheads="1"/>
            </p:cNvSpPr>
            <p:nvPr/>
          </p:nvSpPr>
          <p:spPr bwMode="auto">
            <a:xfrm>
              <a:off x="3098800" y="51323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9" name="Oval 30"/>
            <p:cNvSpPr>
              <a:spLocks noChangeArrowheads="1"/>
            </p:cNvSpPr>
            <p:nvPr/>
          </p:nvSpPr>
          <p:spPr bwMode="auto">
            <a:xfrm>
              <a:off x="3178175" y="52847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64523" name="Group 62"/>
          <p:cNvGrpSpPr>
            <a:grpSpLocks/>
          </p:cNvGrpSpPr>
          <p:nvPr/>
        </p:nvGrpSpPr>
        <p:grpSpPr bwMode="auto">
          <a:xfrm>
            <a:off x="1468438" y="3048000"/>
            <a:ext cx="2322512" cy="2454275"/>
            <a:chOff x="1468438" y="3384550"/>
            <a:chExt cx="2322512" cy="2453720"/>
          </a:xfrm>
        </p:grpSpPr>
        <p:sp>
          <p:nvSpPr>
            <p:cNvPr id="64524" name="Line 31"/>
            <p:cNvSpPr>
              <a:spLocks noChangeShapeType="1"/>
            </p:cNvSpPr>
            <p:nvPr/>
          </p:nvSpPr>
          <p:spPr bwMode="auto">
            <a:xfrm flipV="1">
              <a:off x="1468438" y="3509963"/>
              <a:ext cx="0" cy="1828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5" name="Line 32"/>
            <p:cNvSpPr>
              <a:spLocks noChangeShapeType="1"/>
            </p:cNvSpPr>
            <p:nvPr/>
          </p:nvSpPr>
          <p:spPr bwMode="auto">
            <a:xfrm flipV="1">
              <a:off x="1468438" y="4043363"/>
              <a:ext cx="1447800" cy="1295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6" name="Line 33"/>
            <p:cNvSpPr>
              <a:spLocks noChangeShapeType="1"/>
            </p:cNvSpPr>
            <p:nvPr/>
          </p:nvSpPr>
          <p:spPr bwMode="auto">
            <a:xfrm>
              <a:off x="1484313" y="5338763"/>
              <a:ext cx="167640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Box 37"/>
            <p:cNvSpPr txBox="1">
              <a:spLocks noChangeArrowheads="1"/>
            </p:cNvSpPr>
            <p:nvPr/>
          </p:nvSpPr>
          <p:spPr bwMode="auto">
            <a:xfrm>
              <a:off x="3257550" y="5468467"/>
              <a:ext cx="533400" cy="369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X</a:t>
              </a:r>
              <a:endParaRPr lang="en-US" sz="1800" baseline="-25000">
                <a:solidFill>
                  <a:srgbClr val="000000"/>
                </a:solidFill>
              </a:endParaRPr>
            </a:p>
          </p:txBody>
        </p:sp>
        <p:sp>
          <p:nvSpPr>
            <p:cNvPr id="50" name="Text Box 37"/>
            <p:cNvSpPr txBox="1">
              <a:spLocks noChangeArrowheads="1"/>
            </p:cNvSpPr>
            <p:nvPr/>
          </p:nvSpPr>
          <p:spPr bwMode="auto">
            <a:xfrm>
              <a:off x="1520825" y="3384550"/>
              <a:ext cx="1225550" cy="369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Intensity</a:t>
              </a:r>
              <a:endParaRPr lang="en-US" sz="1800" baseline="-25000">
                <a:solidFill>
                  <a:srgbClr val="000000"/>
                </a:solidFill>
              </a:endParaRPr>
            </a:p>
          </p:txBody>
        </p:sp>
        <p:sp>
          <p:nvSpPr>
            <p:cNvPr id="61" name="Text Box 37"/>
            <p:cNvSpPr txBox="1">
              <a:spLocks noChangeArrowheads="1"/>
            </p:cNvSpPr>
            <p:nvPr/>
          </p:nvSpPr>
          <p:spPr bwMode="auto">
            <a:xfrm>
              <a:off x="2928938" y="3903546"/>
              <a:ext cx="328612" cy="369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Y</a:t>
              </a:r>
              <a:endParaRPr lang="en-US" sz="1800" baseline="-25000">
                <a:solidFill>
                  <a:srgbClr val="000000"/>
                </a:solidFill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K-Means Clustering Results</a:t>
            </a:r>
            <a:endParaRPr lang="de-CH" dirty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K-means clustering based on intensity or color is essentially vector quantization of the image attributes</a:t>
            </a:r>
          </a:p>
          <a:p>
            <a:pPr lvl="1"/>
            <a:r>
              <a:rPr lang="en-US" sz="2400" dirty="0"/>
              <a:t>Clusters don’t have to be spatially coherent</a:t>
            </a:r>
            <a:endParaRPr lang="de-CH" sz="2400" dirty="0"/>
          </a:p>
        </p:txBody>
      </p:sp>
      <p:pic>
        <p:nvPicPr>
          <p:cNvPr id="655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3275013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3275013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25" y="3275013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536700" y="2879725"/>
            <a:ext cx="819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pitchFamily="34" charset="0"/>
              </a:rPr>
              <a:t>Image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306763" y="2879725"/>
            <a:ext cx="2752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pitchFamily="34" charset="0"/>
              </a:rPr>
              <a:t>Intensity-based clusters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238875" y="2879725"/>
            <a:ext cx="2376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pitchFamily="34" charset="0"/>
              </a:rPr>
              <a:t>Color-based clusters</a:t>
            </a:r>
          </a:p>
        </p:txBody>
      </p:sp>
      <p:sp>
        <p:nvSpPr>
          <p:cNvPr id="65549" name="Text Box 9"/>
          <p:cNvSpPr txBox="1">
            <a:spLocks noChangeArrowheads="1"/>
          </p:cNvSpPr>
          <p:nvPr/>
        </p:nvSpPr>
        <p:spPr bwMode="auto">
          <a:xfrm rot="16200000">
            <a:off x="7807325" y="4946650"/>
            <a:ext cx="2397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</a:rPr>
              <a:t>Image source: Forsyth &amp; Ponce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54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K-Means Clustering Results</a:t>
            </a:r>
            <a:endParaRPr lang="de-CH" dirty="0"/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K-means clustering based on intensity or color is essentially vector quantization of the image attributes</a:t>
            </a:r>
          </a:p>
          <a:p>
            <a:pPr lvl="1"/>
            <a:r>
              <a:rPr lang="en-US" sz="2400" dirty="0"/>
              <a:t>Clusters don’t have to be spatially coherent</a:t>
            </a:r>
          </a:p>
          <a:p>
            <a:r>
              <a:rPr lang="en-US" sz="2800" dirty="0"/>
              <a:t>Clustering based on (</a:t>
            </a:r>
            <a:r>
              <a:rPr lang="en-US" sz="2800" dirty="0" err="1"/>
              <a:t>r,g,b,x,y</a:t>
            </a:r>
            <a:r>
              <a:rPr lang="en-US" sz="2800" dirty="0"/>
              <a:t>) values enforces more spatial coherence</a:t>
            </a:r>
          </a:p>
          <a:p>
            <a:endParaRPr lang="de-CH" sz="2800" dirty="0"/>
          </a:p>
        </p:txBody>
      </p:sp>
      <p:pic>
        <p:nvPicPr>
          <p:cNvPr id="6656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4343400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4343400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88" y="4343400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4343400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4343400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2" name="Text Box 9"/>
          <p:cNvSpPr txBox="1">
            <a:spLocks noChangeArrowheads="1"/>
          </p:cNvSpPr>
          <p:nvPr/>
        </p:nvSpPr>
        <p:spPr bwMode="auto">
          <a:xfrm rot="16200000">
            <a:off x="7807325" y="4946650"/>
            <a:ext cx="2397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</a:rPr>
              <a:t>Image source: Forsyth &amp; Ponce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31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How to evaluate clusters?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Generative</a:t>
            </a:r>
          </a:p>
          <a:p>
            <a:pPr lvl="1"/>
            <a:r>
              <a:rPr lang="en-US" dirty="0">
                <a:latin typeface="Calibri" charset="0"/>
              </a:rPr>
              <a:t>How well are points reconstructed from the clusters?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Discriminative</a:t>
            </a:r>
          </a:p>
          <a:p>
            <a:pPr lvl="1"/>
            <a:r>
              <a:rPr lang="en-US" dirty="0">
                <a:latin typeface="Calibri" charset="0"/>
              </a:rPr>
              <a:t>How well do the clusters correspond to labels?</a:t>
            </a:r>
          </a:p>
          <a:p>
            <a:pPr lvl="2"/>
            <a:r>
              <a:rPr lang="en-US" dirty="0">
                <a:latin typeface="Calibri" charset="0"/>
              </a:rPr>
              <a:t>Can we correctly classify which pixels belong to the panda?</a:t>
            </a:r>
          </a:p>
          <a:p>
            <a:pPr lvl="1"/>
            <a:r>
              <a:rPr lang="en-US" dirty="0">
                <a:latin typeface="Calibri" charset="0"/>
              </a:rPr>
              <a:t>Note: unsupervised clustering does not aim to be discriminative as we don’t have the labels.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Slide: Derek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ea typeface="+mn-ea"/>
              </a:rPr>
              <a:t>Hoiem</a:t>
            </a:r>
            <a:endParaRPr lang="en-US" dirty="0">
              <a:solidFill>
                <a:schemeClr val="bg1">
                  <a:lumMod val="65000"/>
                </a:schemeClr>
              </a:solidFill>
              <a:ea typeface="+mn-ea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84582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j-ea"/>
              </a:rPr>
              <a:t>How to choose the </a:t>
            </a:r>
            <a:r>
              <a:rPr lang="en-US">
                <a:ea typeface="+mj-ea"/>
              </a:rPr>
              <a:t>number of clusters</a:t>
            </a:r>
            <a:r>
              <a:rPr lang="en-US" dirty="0">
                <a:ea typeface="+mj-ea"/>
              </a:rPr>
              <a:t>?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19038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charset="0"/>
              </a:rPr>
              <a:t>Try different numbers of clusters in a validation set and look at performance.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2171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Slide: Derek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ea typeface="+mn-ea"/>
              </a:rPr>
              <a:t>Hoiem</a:t>
            </a:r>
            <a:endParaRPr lang="en-US" dirty="0">
              <a:solidFill>
                <a:schemeClr val="bg1">
                  <a:lumMod val="65000"/>
                </a:schemeClr>
              </a:solidFill>
              <a:ea typeface="+mn-e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05000"/>
            <a:ext cx="5896131" cy="407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K-Means pros and cons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2"/>
          <a:stretch>
            <a:fillRect/>
          </a:stretch>
        </p:blipFill>
        <p:spPr bwMode="auto">
          <a:xfrm>
            <a:off x="4953000" y="2667000"/>
            <a:ext cx="4114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1"/>
          <a:stretch>
            <a:fillRect/>
          </a:stretch>
        </p:blipFill>
        <p:spPr bwMode="auto">
          <a:xfrm>
            <a:off x="4953000" y="1143000"/>
            <a:ext cx="4114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Content Placeholder 7"/>
          <p:cNvSpPr>
            <a:spLocks noGrp="1"/>
          </p:cNvSpPr>
          <p:nvPr>
            <p:ph idx="1"/>
          </p:nvPr>
        </p:nvSpPr>
        <p:spPr>
          <a:xfrm>
            <a:off x="228600" y="1036638"/>
            <a:ext cx="4495800" cy="51355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dirty="0">
                <a:ea typeface="+mn-ea"/>
              </a:rPr>
              <a:t>Pros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Finds cluster centers that minimize conditional variance (good representation of data)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Simple and fast</a:t>
            </a:r>
            <a:r>
              <a:rPr lang="en-US" sz="1800" dirty="0"/>
              <a:t>, </a:t>
            </a:r>
            <a:r>
              <a:rPr lang="en-US" sz="1800" dirty="0">
                <a:ea typeface="+mn-ea"/>
              </a:rPr>
              <a:t>Easy to implement</a:t>
            </a:r>
          </a:p>
          <a:p>
            <a:pPr>
              <a:defRPr/>
            </a:pPr>
            <a:r>
              <a:rPr lang="en-US" sz="1800" dirty="0">
                <a:ea typeface="+mn-ea"/>
              </a:rPr>
              <a:t>Cons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Need to choose K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Sensitive to outliers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Prone to local minima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All clusters have the same parameters (e.g., distance measure is non-adaptive)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*Can be slow: each iteration is O(</a:t>
            </a:r>
            <a:r>
              <a:rPr lang="en-US" sz="1800" dirty="0" err="1">
                <a:ea typeface="+mn-ea"/>
              </a:rPr>
              <a:t>KNd</a:t>
            </a:r>
            <a:r>
              <a:rPr lang="en-US" sz="1800" dirty="0">
                <a:ea typeface="+mn-ea"/>
              </a:rPr>
              <a:t>) for N d-dimensional points</a:t>
            </a:r>
          </a:p>
          <a:p>
            <a:pPr>
              <a:defRPr/>
            </a:pPr>
            <a:r>
              <a:rPr lang="en-US" sz="1800" dirty="0">
                <a:ea typeface="+mn-ea"/>
              </a:rPr>
              <a:t>Usage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Unsupervised clustering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ea typeface="+mn-ea"/>
              </a:rPr>
              <a:t>Rarely used for pixel segmentation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45294" r="16876" b="11569"/>
          <a:stretch>
            <a:fillRect/>
          </a:stretch>
        </p:blipFill>
        <p:spPr bwMode="auto">
          <a:xfrm>
            <a:off x="7273925" y="4335462"/>
            <a:ext cx="16795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45294" r="57652" b="11569"/>
          <a:stretch>
            <a:fillRect/>
          </a:stretch>
        </p:blipFill>
        <p:spPr bwMode="auto">
          <a:xfrm>
            <a:off x="5338763" y="4335462"/>
            <a:ext cx="1557337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26-Oct-17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9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6081-BD81-EF47-AEEF-839211B9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D0B64-63B3-E642-8565-7104328F1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4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35083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/>
              <a:t>Principles of perceptual organization</a:t>
            </a:r>
          </a:p>
        </p:txBody>
      </p:sp>
    </p:spTree>
    <p:extLst>
      <p:ext uri="{BB962C8B-B14F-4D97-AF65-F5344CB8AC3E}">
        <p14:creationId xmlns:p14="http://schemas.microsoft.com/office/powerpoint/2010/main" val="370694861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Gestaltists</a:t>
            </a:r>
            <a:r>
              <a:rPr lang="en-US" dirty="0"/>
              <a:t> do not believe in coincidence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81692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5" t="12000"/>
          <a:stretch>
            <a:fillRect/>
          </a:stretch>
        </p:blipFill>
        <p:spPr bwMode="auto">
          <a:xfrm>
            <a:off x="3733800" y="1676400"/>
            <a:ext cx="17684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3733800" y="1524000"/>
            <a:ext cx="18415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08050"/>
            <a:ext cx="7162800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3200400" y="104775"/>
            <a:ext cx="25003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3600" b="1"/>
              <a:t>Emergence</a:t>
            </a:r>
          </a:p>
          <a:p>
            <a:pPr eaLnBrk="0" hangingPunct="0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6895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371600" y="1066800"/>
          <a:ext cx="6248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3" imgW="7028571" imgH="5249008" progId="Paint.Picture">
                  <p:embed/>
                </p:oleObj>
              </mc:Choice>
              <mc:Fallback>
                <p:oleObj name="Bitmap Image" r:id="rId3" imgW="7028571" imgH="5249008" progId="Paint.Picture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1044" r="24857" b="6725"/>
                      <a:stretch>
                        <a:fillRect/>
                      </a:stretch>
                    </p:blipFill>
                    <p:spPr bwMode="auto">
                      <a:xfrm>
                        <a:off x="1371600" y="1066800"/>
                        <a:ext cx="6248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TextBox 4"/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From Steve Lehar: The Constructive Aspect of Visual Perception</a:t>
            </a:r>
          </a:p>
        </p:txBody>
      </p:sp>
      <p:sp>
        <p:nvSpPr>
          <p:cNvPr id="1028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/>
              <a:t>Grouping by invisible completion</a:t>
            </a:r>
          </a:p>
        </p:txBody>
      </p:sp>
    </p:spTree>
    <p:extLst>
      <p:ext uri="{BB962C8B-B14F-4D97-AF65-F5344CB8AC3E}">
        <p14:creationId xmlns:p14="http://schemas.microsoft.com/office/powerpoint/2010/main" val="118526958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31532</TotalTime>
  <Words>1700</Words>
  <Application>Microsoft Macintosh PowerPoint</Application>
  <PresentationFormat>On-screen Show (4:3)</PresentationFormat>
  <Paragraphs>477</Paragraphs>
  <Slides>59</Slides>
  <Notes>10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Times New Roman</vt:lpstr>
      <vt:lpstr>Trebuchet MS</vt:lpstr>
      <vt:lpstr>Office Theme</vt:lpstr>
      <vt:lpstr>Bitmap Image</vt:lpstr>
      <vt:lpstr>Equation</vt:lpstr>
      <vt:lpstr>Grouping and Segmentation</vt:lpstr>
      <vt:lpstr>PowerPoint Presentation</vt:lpstr>
      <vt:lpstr>PowerPoint Presentation</vt:lpstr>
      <vt:lpstr>We perceive the interpretation, not the senses</vt:lpstr>
      <vt:lpstr>PowerPoint Presentation</vt:lpstr>
      <vt:lpstr>PowerPoint Presentation</vt:lpstr>
      <vt:lpstr>Gestaltists do not believe in coincidence</vt:lpstr>
      <vt:lpstr>PowerPoint Presentation</vt:lpstr>
      <vt:lpstr>PowerPoint Presentation</vt:lpstr>
      <vt:lpstr>PowerPoint Presentation</vt:lpstr>
      <vt:lpstr>Gestalt cues</vt:lpstr>
      <vt:lpstr>Image segmentation</vt:lpstr>
      <vt:lpstr>Segmentation for efficiency: “superpixels”</vt:lpstr>
      <vt:lpstr>Segmentation for feature support</vt:lpstr>
      <vt:lpstr>Segmentation for object proposals</vt:lpstr>
      <vt:lpstr>Segmentation as a result</vt:lpstr>
      <vt:lpstr>Types of segmentations</vt:lpstr>
      <vt:lpstr>Major processes for segmentation</vt:lpstr>
      <vt:lpstr>Segmentation using clustering</vt:lpstr>
      <vt:lpstr>Clustering: distance measure</vt:lpstr>
      <vt:lpstr>Defining Distance Measures</vt:lpstr>
      <vt:lpstr>Desirable Properties of a Clustering Algorithms</vt:lpstr>
      <vt:lpstr>Animated example</vt:lpstr>
      <vt:lpstr>Animated example</vt:lpstr>
      <vt:lpstr>Animated example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Hierarchical Clustering - Algorithm</vt:lpstr>
      <vt:lpstr>Different measures of nearest clusters</vt:lpstr>
      <vt:lpstr>Different measures of nearest clusters</vt:lpstr>
      <vt:lpstr>Different measures of nearest clusters</vt:lpstr>
      <vt:lpstr>Conclusions: Agglomerative Clustering</vt:lpstr>
      <vt:lpstr>Segmentation using clustering</vt:lpstr>
      <vt:lpstr>Image Segmentation: Toy Example</vt:lpstr>
      <vt:lpstr>PowerPoint Presentation</vt:lpstr>
      <vt:lpstr>PowerPoint Presentation</vt:lpstr>
      <vt:lpstr>PowerPoint Presentation</vt:lpstr>
      <vt:lpstr>Clustering for Summarization</vt:lpstr>
      <vt:lpstr>Clustering</vt:lpstr>
      <vt:lpstr>K-means clustering</vt:lpstr>
      <vt:lpstr>K-means clustering</vt:lpstr>
      <vt:lpstr>K-means clustering</vt:lpstr>
      <vt:lpstr>K-means clustering</vt:lpstr>
      <vt:lpstr>Segmentation as Clustering</vt:lpstr>
      <vt:lpstr>Feature Space</vt:lpstr>
      <vt:lpstr>Feature Space</vt:lpstr>
      <vt:lpstr>Feature Space</vt:lpstr>
      <vt:lpstr>Smoothing Out Cluster Assignments</vt:lpstr>
      <vt:lpstr>Segmentation as Clustering</vt:lpstr>
      <vt:lpstr>K-Means Clustering Results</vt:lpstr>
      <vt:lpstr>K-Means Clustering Results</vt:lpstr>
      <vt:lpstr>How to evaluate clusters?</vt:lpstr>
      <vt:lpstr>How to choose the number of clusters?</vt:lpstr>
      <vt:lpstr>K-Means pros and cons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Su, Hao</cp:lastModifiedBy>
  <cp:revision>107</cp:revision>
  <cp:lastPrinted>2012-03-13T17:25:13Z</cp:lastPrinted>
  <dcterms:created xsi:type="dcterms:W3CDTF">2009-12-16T02:55:56Z</dcterms:created>
  <dcterms:modified xsi:type="dcterms:W3CDTF">2018-11-27T04:41:51Z</dcterms:modified>
</cp:coreProperties>
</file>